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4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440" r:id="rId1"/>
    <p:sldMasterId id="2147484454" r:id="rId2"/>
  </p:sldMasterIdLst>
  <p:notesMasterIdLst>
    <p:notesMasterId r:id="rId51"/>
  </p:notesMasterIdLst>
  <p:handoutMasterIdLst>
    <p:handoutMasterId r:id="rId52"/>
  </p:handoutMasterIdLst>
  <p:sldIdLst>
    <p:sldId id="448" r:id="rId3"/>
    <p:sldId id="743" r:id="rId4"/>
    <p:sldId id="769" r:id="rId5"/>
    <p:sldId id="696" r:id="rId6"/>
    <p:sldId id="770" r:id="rId7"/>
    <p:sldId id="678" r:id="rId8"/>
    <p:sldId id="754" r:id="rId9"/>
    <p:sldId id="760" r:id="rId10"/>
    <p:sldId id="761" r:id="rId11"/>
    <p:sldId id="762" r:id="rId12"/>
    <p:sldId id="775" r:id="rId13"/>
    <p:sldId id="764" r:id="rId14"/>
    <p:sldId id="765" r:id="rId15"/>
    <p:sldId id="766" r:id="rId16"/>
    <p:sldId id="767" r:id="rId17"/>
    <p:sldId id="774" r:id="rId18"/>
    <p:sldId id="777" r:id="rId19"/>
    <p:sldId id="776" r:id="rId20"/>
    <p:sldId id="768" r:id="rId21"/>
    <p:sldId id="763" r:id="rId22"/>
    <p:sldId id="771" r:id="rId23"/>
    <p:sldId id="773" r:id="rId24"/>
    <p:sldId id="772" r:id="rId25"/>
    <p:sldId id="718" r:id="rId26"/>
    <p:sldId id="757" r:id="rId27"/>
    <p:sldId id="759" r:id="rId28"/>
    <p:sldId id="755" r:id="rId29"/>
    <p:sldId id="756" r:id="rId30"/>
    <p:sldId id="758" r:id="rId31"/>
    <p:sldId id="711" r:id="rId32"/>
    <p:sldId id="779" r:id="rId33"/>
    <p:sldId id="714" r:id="rId34"/>
    <p:sldId id="778" r:id="rId35"/>
    <p:sldId id="713" r:id="rId36"/>
    <p:sldId id="740" r:id="rId37"/>
    <p:sldId id="710" r:id="rId38"/>
    <p:sldId id="638" r:id="rId39"/>
    <p:sldId id="726" r:id="rId40"/>
    <p:sldId id="727" r:id="rId41"/>
    <p:sldId id="728" r:id="rId42"/>
    <p:sldId id="729" r:id="rId43"/>
    <p:sldId id="731" r:id="rId44"/>
    <p:sldId id="723" r:id="rId45"/>
    <p:sldId id="780" r:id="rId46"/>
    <p:sldId id="575" r:id="rId47"/>
    <p:sldId id="748" r:id="rId48"/>
    <p:sldId id="749" r:id="rId49"/>
    <p:sldId id="752" r:id="rId50"/>
  </p:sldIdLst>
  <p:sldSz cx="9144000" cy="6858000" type="screen4x3"/>
  <p:notesSz cx="7053263" cy="10180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86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66"/>
    <a:srgbClr val="FF3300"/>
    <a:srgbClr val="00FF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9" autoAdjust="0"/>
    <p:restoredTop sz="97695" autoAdjust="0"/>
  </p:normalViewPr>
  <p:slideViewPr>
    <p:cSldViewPr>
      <p:cViewPr>
        <p:scale>
          <a:sx n="90" d="100"/>
          <a:sy n="90" d="100"/>
        </p:scale>
        <p:origin x="-133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4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5394"/>
    </p:cViewPr>
  </p:sorterViewPr>
  <p:notesViewPr>
    <p:cSldViewPr>
      <p:cViewPr varScale="1">
        <p:scale>
          <a:sx n="77" d="100"/>
          <a:sy n="77" d="100"/>
        </p:scale>
        <p:origin x="-3276" y="-96"/>
      </p:cViewPr>
      <p:guideLst>
        <p:guide orient="horz" pos="3206"/>
        <p:guide pos="22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483576158963105E-2"/>
          <c:y val="0"/>
          <c:w val="0.93975903117475401"/>
          <c:h val="0.782840542969973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0000">
                  <a:alpha val="55000"/>
                </a:srgbClr>
              </a:solidFill>
            </c:spPr>
          </c:dPt>
          <c:dPt>
            <c:idx val="5"/>
            <c:invertIfNegative val="0"/>
            <c:bubble3D val="0"/>
            <c:spPr>
              <a:solidFill>
                <a:srgbClr val="00B050"/>
              </a:solidFill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50</a:t>
                    </a:r>
                    <a:r>
                      <a:rPr lang="en-US" smtClean="0"/>
                      <a:t> </a:t>
                    </a:r>
                    <a:r>
                      <a:rPr lang="ru-RU" smtClean="0"/>
                      <a:t>5</a:t>
                    </a:r>
                    <a:r>
                      <a:rPr lang="en-US" smtClean="0"/>
                      <a:t>20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kk-KZ" sz="1100" dirty="0" smtClean="0"/>
                      <a:t>21676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Общая сумма, определенная обоснованием инвестиции (2015-2025гг) с учетом ежегодного коэффициента удорожания</c:v>
                </c:pt>
                <c:pt idx="1">
                  <c:v>в том числе план за 2015-2021гг</c:v>
                </c:pt>
                <c:pt idx="2">
                  <c:v>Инвестиций ТОО "Водные ресурсы-Маркетинг" направленная на систему водоснабжения и водоотведения г.Шымкент (2015-2021гг)</c:v>
                </c:pt>
                <c:pt idx="3">
                  <c:v>Неисполнено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70200</c:v>
                </c:pt>
                <c:pt idx="1">
                  <c:v>50520</c:v>
                </c:pt>
                <c:pt idx="2">
                  <c:v>18500</c:v>
                </c:pt>
                <c:pt idx="3">
                  <c:v>51700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6673024"/>
        <c:axId val="56681216"/>
      </c:barChart>
      <c:catAx>
        <c:axId val="5667302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7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56681216"/>
        <c:crosses val="autoZero"/>
        <c:auto val="1"/>
        <c:lblAlgn val="ctr"/>
        <c:lblOffset val="100"/>
        <c:noMultiLvlLbl val="0"/>
      </c:catAx>
      <c:valAx>
        <c:axId val="566812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6673024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1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населения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г.Алматы</c:v>
                </c:pt>
                <c:pt idx="1">
                  <c:v>г.Нұр-Сұлтан</c:v>
                </c:pt>
                <c:pt idx="2">
                  <c:v>г.Қарағанды</c:v>
                </c:pt>
                <c:pt idx="3">
                  <c:v>г.Шымкент</c:v>
                </c:pt>
              </c:strCache>
            </c:strRef>
          </c:cat>
          <c:val>
            <c:numRef>
              <c:f>Лист1!$B$2:$B$5</c:f>
              <c:numCache>
                <c:formatCode>0</c:formatCode>
                <c:ptCount val="4"/>
                <c:pt idx="0">
                  <c:v>1916822</c:v>
                </c:pt>
                <c:pt idx="1">
                  <c:v>1136156</c:v>
                </c:pt>
                <c:pt idx="2">
                  <c:v>497777</c:v>
                </c:pt>
                <c:pt idx="3">
                  <c:v>1038152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Кол-во работников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100" b="1" dirty="0" smtClean="0"/>
                      <a:t>4500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100" b="1" dirty="0" smtClean="0"/>
                      <a:t>1984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100" b="1" dirty="0" smtClean="0"/>
                      <a:t>1819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100" b="1" dirty="0" smtClean="0"/>
                      <a:t>930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8964706732914499E-3"/>
                  <c:y val="-2.4160177027513561E-3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smtClean="0"/>
                      <a:t>1015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100" b="1" smtClean="0"/>
                      <a:t>640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7.2411766832286249E-3"/>
                  <c:y val="4.8320354055028892E-3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smtClean="0"/>
                      <a:t>1819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5.7929413465828998E-3"/>
                  <c:y val="-4.8320354055028892E-3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smtClean="0"/>
                      <a:t>930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1.1585882693165907E-2"/>
                  <c:y val="-2.4160177027515331E-3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smtClean="0"/>
                      <a:t>1984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8.6894120198744568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smtClean="0"/>
                      <a:t>4500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г.Алматы</c:v>
                </c:pt>
                <c:pt idx="1">
                  <c:v>г.Нұр-Сұлтан</c:v>
                </c:pt>
                <c:pt idx="2">
                  <c:v>г.Қарағанды</c:v>
                </c:pt>
                <c:pt idx="3">
                  <c:v>г.Шымкент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 formatCode="0">
                  <c:v>450000</c:v>
                </c:pt>
                <c:pt idx="1">
                  <c:v>198400</c:v>
                </c:pt>
                <c:pt idx="2">
                  <c:v>181900</c:v>
                </c:pt>
                <c:pt idx="3">
                  <c:v>93000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85635072"/>
        <c:axId val="85636608"/>
      </c:barChart>
      <c:catAx>
        <c:axId val="8563507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 baseline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defRPr>
            </a:pPr>
            <a:endParaRPr lang="ru-RU"/>
          </a:p>
        </c:txPr>
        <c:crossAx val="85636608"/>
        <c:crosses val="autoZero"/>
        <c:auto val="1"/>
        <c:lblAlgn val="ctr"/>
        <c:lblOffset val="100"/>
        <c:noMultiLvlLbl val="0"/>
      </c:catAx>
      <c:valAx>
        <c:axId val="85636608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8563507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 инвестиции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Установка станции обработки биогаза (выработка зеленной энергии млн.Квт/час в год)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после инвестиции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dirty="0" smtClean="0"/>
                      <a:t>3,5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Установка станции обработки биогаза (выработка зеленной энергии млн.Квт/час в год)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5617280"/>
        <c:axId val="85729664"/>
      </c:barChart>
      <c:catAx>
        <c:axId val="856172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900" b="1">
                <a:latin typeface="Meiryo UI" pitchFamily="34" charset="-128"/>
                <a:ea typeface="Meiryo UI" pitchFamily="34" charset="-128"/>
                <a:cs typeface="Meiryo UI" pitchFamily="34" charset="-128"/>
              </a:defRPr>
            </a:pPr>
            <a:endParaRPr lang="ru-RU"/>
          </a:p>
        </c:txPr>
        <c:crossAx val="85729664"/>
        <c:crosses val="autoZero"/>
        <c:auto val="1"/>
        <c:lblAlgn val="ctr"/>
        <c:lblOffset val="100"/>
        <c:noMultiLvlLbl val="0"/>
      </c:catAx>
      <c:valAx>
        <c:axId val="857296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561728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3.6751544352179723E-3"/>
          <c:y val="6.1621745496592516E-2"/>
          <c:w val="0.99264969112956403"/>
          <c:h val="0.12166126807083288"/>
        </c:manualLayout>
      </c:layout>
      <c:overlay val="0"/>
      <c:txPr>
        <a:bodyPr/>
        <a:lstStyle/>
        <a:p>
          <a:pPr>
            <a:defRPr sz="1050" b="1">
              <a:latin typeface="Meiryo UI" pitchFamily="34" charset="-128"/>
              <a:ea typeface="Meiryo UI" pitchFamily="34" charset="-128"/>
              <a:cs typeface="Meiryo UI" pitchFamily="34" charset="-128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4"/>
    </mc:Choice>
    <mc:Fallback>
      <c:style val="14"/>
    </mc:Fallback>
  </mc:AlternateContent>
  <c:chart>
    <c:autoTitleDeleted val="0"/>
    <c:plotArea>
      <c:layout>
        <c:manualLayout>
          <c:layoutTarget val="inner"/>
          <c:xMode val="edge"/>
          <c:yMode val="edge"/>
          <c:x val="2.2217820767845099E-2"/>
          <c:y val="8.4249898159463761E-4"/>
          <c:w val="0.97778217923215494"/>
          <c:h val="0.834836595659467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3010850913064642E-2"/>
                  <c:y val="-9.9796286203911854E-1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221490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60-4FD7-A621-A547CDB8E203}"/>
                </c:ext>
              </c:extLst>
            </c:dLbl>
            <c:dLbl>
              <c:idx val="1"/>
              <c:layout>
                <c:manualLayout>
                  <c:x val="-2.8913002029032522E-3"/>
                  <c:y val="-1.741918936304745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40083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0239101420322769E-2"/>
                  <c:y val="-2.1773986703809314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108357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360-4FD7-A621-A547CDB8E203}"/>
                </c:ext>
              </c:extLst>
            </c:dLbl>
            <c:dLbl>
              <c:idx val="3"/>
              <c:layout>
                <c:manualLayout>
                  <c:x val="-8.6739006087096504E-3"/>
                  <c:y val="-1.741918936304737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18638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60-4FD7-A621-A547CDB8E203}"/>
                </c:ext>
              </c:extLst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Количество абонентов (водоснабжения)</c:v>
                </c:pt>
                <c:pt idx="1">
                  <c:v>Объем реализаций воды, тыс.м3.</c:v>
                </c:pt>
                <c:pt idx="2">
                  <c:v>Количество абонентов (водоотведения)</c:v>
                </c:pt>
                <c:pt idx="3">
                  <c:v>Объем приема сточных вод, тыс.м3.</c:v>
                </c:pt>
              </c:strCache>
            </c:strRef>
          </c:cat>
          <c:val>
            <c:numRef>
              <c:f>Лист1!$B$2:$B$5</c:f>
              <c:numCache>
                <c:formatCode>0</c:formatCode>
                <c:ptCount val="4"/>
                <c:pt idx="0">
                  <c:v>208481</c:v>
                </c:pt>
                <c:pt idx="1">
                  <c:v>40083.1</c:v>
                </c:pt>
                <c:pt idx="2">
                  <c:v>105966</c:v>
                </c:pt>
                <c:pt idx="3">
                  <c:v>18637.7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360-4FD7-A621-A547CDB8E20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010850913064635E-2"/>
                  <c:y val="-9.9796286203911854E-1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221490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360-4FD7-A621-A547CDB8E203}"/>
                </c:ext>
              </c:extLst>
            </c:dLbl>
            <c:dLbl>
              <c:idx val="1"/>
              <c:layout>
                <c:manualLayout>
                  <c:x val="1.0119550710161384E-2"/>
                  <c:y val="-1.306439202228558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40628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360-4FD7-A621-A547CDB8E203}"/>
                </c:ext>
              </c:extLst>
            </c:dLbl>
            <c:dLbl>
              <c:idx val="2"/>
              <c:layout>
                <c:manualLayout>
                  <c:x val="1.3010850913064635E-2"/>
                  <c:y val="-2.1773986703809314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108357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360-4FD7-A621-A547CDB8E203}"/>
                </c:ext>
              </c:extLst>
            </c:dLbl>
            <c:dLbl>
              <c:idx val="3"/>
              <c:layout>
                <c:manualLayout>
                  <c:x val="5.7826004058066111E-3"/>
                  <c:y val="-1.306439202228558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18728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360-4FD7-A621-A547CDB8E203}"/>
                </c:ext>
              </c:extLst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Количество абонентов (водоснабжения)</c:v>
                </c:pt>
                <c:pt idx="1">
                  <c:v>Объем реализаций воды, тыс.м3.</c:v>
                </c:pt>
                <c:pt idx="2">
                  <c:v>Количество абонентов (водоотведения)</c:v>
                </c:pt>
                <c:pt idx="3">
                  <c:v>Объем приема сточных вод, тыс.м3.</c:v>
                </c:pt>
              </c:strCache>
            </c:strRef>
          </c:cat>
          <c:val>
            <c:numRef>
              <c:f>Лист1!$C$2:$C$5</c:f>
              <c:numCache>
                <c:formatCode>0</c:formatCode>
                <c:ptCount val="4"/>
                <c:pt idx="0">
                  <c:v>208481</c:v>
                </c:pt>
                <c:pt idx="1">
                  <c:v>40627.5</c:v>
                </c:pt>
                <c:pt idx="2">
                  <c:v>105966</c:v>
                </c:pt>
                <c:pt idx="3">
                  <c:v>18727.599999999999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1360-4FD7-A621-A547CDB8E20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84850176"/>
        <c:axId val="84851712"/>
      </c:barChart>
      <c:catAx>
        <c:axId val="848501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84851712"/>
        <c:crosses val="autoZero"/>
        <c:auto val="1"/>
        <c:lblAlgn val="ctr"/>
        <c:lblOffset val="100"/>
        <c:noMultiLvlLbl val="0"/>
      </c:catAx>
      <c:valAx>
        <c:axId val="84851712"/>
        <c:scaling>
          <c:orientation val="minMax"/>
          <c:min val="0"/>
        </c:scaling>
        <c:delete val="1"/>
        <c:axPos val="l"/>
        <c:numFmt formatCode="0" sourceLinked="1"/>
        <c:majorTickMark val="out"/>
        <c:minorTickMark val="none"/>
        <c:tickLblPos val="nextTo"/>
        <c:crossAx val="84850176"/>
        <c:crosses val="autoZero"/>
        <c:crossBetween val="between"/>
        <c:majorUnit val="40000"/>
      </c:valAx>
    </c:plotArea>
    <c:legend>
      <c:legendPos val="b"/>
      <c:layout>
        <c:manualLayout>
          <c:xMode val="edge"/>
          <c:yMode val="edge"/>
          <c:x val="0.63795377903750439"/>
          <c:y val="0.11947506518480114"/>
          <c:w val="0.25396497998002271"/>
          <c:h val="8.5993874480338933E-2"/>
        </c:manualLayout>
      </c:layout>
      <c:overlay val="0"/>
      <c:txPr>
        <a:bodyPr/>
        <a:lstStyle/>
        <a:p>
          <a:pPr>
            <a:defRPr b="1" i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4"/>
    </mc:Choice>
    <mc:Fallback>
      <c:style val="14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336308274292964E-2"/>
          <c:y val="8.9811805372867495E-2"/>
          <c:w val="0.89656116955210208"/>
          <c:h val="0.700762824499448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0"/>
            <c:invertIfNegative val="0"/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414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C5-412D-9572-4F3DEF2F8CBA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2826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C5-412D-9572-4F3DEF2F8CBA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2799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8C5-412D-9572-4F3DEF2F8CBA}"/>
                </c:ext>
              </c:extLst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Количество абонентов</c:v>
                </c:pt>
                <c:pt idx="1">
                  <c:v>Объем реализаций воды, тыс.м3.</c:v>
                </c:pt>
                <c:pt idx="2">
                  <c:v>Объем приема сточных вод, тыс.м3.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415</c:v>
                </c:pt>
                <c:pt idx="1">
                  <c:v>2825.9</c:v>
                </c:pt>
                <c:pt idx="2">
                  <c:v>2798.8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8C5-412D-9572-4F3DEF2F8CB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414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2876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8C5-412D-9572-4F3DEF2F8CBA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2871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8C5-412D-9572-4F3DEF2F8CBA}"/>
                </c:ext>
              </c:extLst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Количество абонентов</c:v>
                </c:pt>
                <c:pt idx="1">
                  <c:v>Объем реализаций воды, тыс.м3.</c:v>
                </c:pt>
                <c:pt idx="2">
                  <c:v>Объем приема сточных вод, тыс.м3.</c:v>
                </c:pt>
              </c:strCache>
            </c:strRef>
          </c:cat>
          <c:val>
            <c:numRef>
              <c:f>Лист1!$C$2:$C$4</c:f>
              <c:numCache>
                <c:formatCode>0</c:formatCode>
                <c:ptCount val="3"/>
                <c:pt idx="0">
                  <c:v>415</c:v>
                </c:pt>
                <c:pt idx="1">
                  <c:v>2876.2</c:v>
                </c:pt>
                <c:pt idx="2">
                  <c:v>2871.1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8C5-412D-9572-4F3DEF2F8C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84951040"/>
        <c:axId val="84952576"/>
      </c:barChart>
      <c:catAx>
        <c:axId val="849510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84952576"/>
        <c:crosses val="autoZero"/>
        <c:auto val="1"/>
        <c:lblAlgn val="ctr"/>
        <c:lblOffset val="100"/>
        <c:noMultiLvlLbl val="0"/>
      </c:catAx>
      <c:valAx>
        <c:axId val="84952576"/>
        <c:scaling>
          <c:orientation val="minMax"/>
          <c:max val="4200"/>
          <c:min val="0"/>
        </c:scaling>
        <c:delete val="0"/>
        <c:axPos val="l"/>
        <c:numFmt formatCode="0" sourceLinked="1"/>
        <c:majorTickMark val="none"/>
        <c:minorTickMark val="none"/>
        <c:tickLblPos val="nextTo"/>
        <c:txPr>
          <a:bodyPr/>
          <a:lstStyle/>
          <a:p>
            <a:pPr>
              <a:defRPr sz="600"/>
            </a:pPr>
            <a:endParaRPr lang="ru-RU"/>
          </a:p>
        </c:txPr>
        <c:crossAx val="84951040"/>
        <c:crosses val="autoZero"/>
        <c:crossBetween val="between"/>
        <c:majorUnit val="1000"/>
      </c:valAx>
    </c:plotArea>
    <c:legend>
      <c:legendPos val="b"/>
      <c:layout>
        <c:manualLayout>
          <c:xMode val="edge"/>
          <c:yMode val="edge"/>
          <c:x val="0.68368973567238245"/>
          <c:y val="1.6840774276767456E-2"/>
          <c:w val="0.31631026432761761"/>
          <c:h val="5.5128082343180909E-2"/>
        </c:manualLayout>
      </c:layout>
      <c:overlay val="0"/>
      <c:txPr>
        <a:bodyPr/>
        <a:lstStyle/>
        <a:p>
          <a:pPr>
            <a:defRPr sz="1400" b="1" i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4"/>
    </mc:Choice>
    <mc:Fallback>
      <c:style val="14"/>
    </mc:Fallback>
  </mc:AlternateContent>
  <c:chart>
    <c:autoTitleDeleted val="0"/>
    <c:plotArea>
      <c:layout>
        <c:manualLayout>
          <c:layoutTarget val="inner"/>
          <c:xMode val="edge"/>
          <c:yMode val="edge"/>
          <c:x val="5.0563192222543171E-2"/>
          <c:y val="0.16598333401243759"/>
          <c:w val="0.91350341804473489"/>
          <c:h val="0.634802838092060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6997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521-4E7C-BDB0-02FB5B6A4648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5282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521-4E7C-BDB0-02FB5B6A4648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5643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521-4E7C-BDB0-02FB5B6A4648}"/>
                </c:ext>
              </c:extLst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Количество абонентов</c:v>
                </c:pt>
                <c:pt idx="1">
                  <c:v>Объем реализаций воды, тыс.м3.</c:v>
                </c:pt>
                <c:pt idx="2">
                  <c:v>Объем приема сточных вод, тыс.м3.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6542</c:v>
                </c:pt>
                <c:pt idx="1">
                  <c:v>5282.2</c:v>
                </c:pt>
                <c:pt idx="2">
                  <c:v>5642.8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521-4E7C-BDB0-02FB5B6A464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6997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521-4E7C-BDB0-02FB5B6A4648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5060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521-4E7C-BDB0-02FB5B6A4648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5455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521-4E7C-BDB0-02FB5B6A4648}"/>
                </c:ext>
              </c:extLst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Количество абонентов</c:v>
                </c:pt>
                <c:pt idx="1">
                  <c:v>Объем реализаций воды, тыс.м3.</c:v>
                </c:pt>
                <c:pt idx="2">
                  <c:v>Объем приема сточных вод, тыс.м3.</c:v>
                </c:pt>
              </c:strCache>
            </c:strRef>
          </c:cat>
          <c:val>
            <c:numRef>
              <c:f>Лист1!$C$2:$C$4</c:f>
              <c:numCache>
                <c:formatCode>0</c:formatCode>
                <c:ptCount val="3"/>
                <c:pt idx="0">
                  <c:v>6542</c:v>
                </c:pt>
                <c:pt idx="1">
                  <c:v>5060.1000000000004</c:v>
                </c:pt>
                <c:pt idx="2">
                  <c:v>5455.4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521-4E7C-BDB0-02FB5B6A464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85297024"/>
        <c:axId val="85298560"/>
      </c:barChart>
      <c:catAx>
        <c:axId val="852970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85298560"/>
        <c:crosses val="autoZero"/>
        <c:auto val="1"/>
        <c:lblAlgn val="ctr"/>
        <c:lblOffset val="100"/>
        <c:noMultiLvlLbl val="0"/>
      </c:catAx>
      <c:valAx>
        <c:axId val="85298560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txPr>
          <a:bodyPr/>
          <a:lstStyle/>
          <a:p>
            <a:pPr>
              <a:defRPr sz="300"/>
            </a:pPr>
            <a:endParaRPr lang="ru-RU"/>
          </a:p>
        </c:txPr>
        <c:crossAx val="8529702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62941306138847952"/>
          <c:y val="5.1468287496357824E-2"/>
          <c:w val="0.37058693861152042"/>
          <c:h val="5.2440047265657132E-2"/>
        </c:manualLayout>
      </c:layout>
      <c:overlay val="0"/>
      <c:txPr>
        <a:bodyPr/>
        <a:lstStyle/>
        <a:p>
          <a:pPr>
            <a:defRPr sz="1400" b="1" i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649350444410123"/>
          <c:y val="0.25783727733955486"/>
          <c:w val="0.53212295879985316"/>
          <c:h val="0.515255527163648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Lbls>
            <c:dLbl>
              <c:idx val="0"/>
              <c:layout>
                <c:manualLayout>
                  <c:x val="-0.3196976893824906"/>
                  <c:y val="1.497370662518979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1"/>
              <c:layout>
                <c:manualLayout>
                  <c:x val="-0.19786342595441359"/>
                  <c:y val="-0.109772062363441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2"/>
              <c:layout>
                <c:manualLayout>
                  <c:x val="-3.2962578792349491E-2"/>
                  <c:y val="-8.334240639928897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3"/>
              <c:layout>
                <c:manualLayout>
                  <c:x val="0.15638540378031932"/>
                  <c:y val="-0.13699112796990812"/>
                </c:manualLayout>
              </c:layout>
              <c:spPr/>
              <c:txPr>
                <a:bodyPr/>
                <a:lstStyle/>
                <a:p>
                  <a:pPr>
                    <a:defRPr sz="1100" b="1"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4"/>
              <c:layout>
                <c:manualLayout>
                  <c:x val="0.21227032912697452"/>
                  <c:y val="-3.043729268176551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5"/>
              <c:layout>
                <c:manualLayout>
                  <c:x val="0.1034138825828164"/>
                  <c:y val="0.1057449172314187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6"/>
              <c:layout>
                <c:manualLayout>
                  <c:x val="3.809130038976026E-2"/>
                  <c:y val="0.1992884123986223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7"/>
              <c:layout>
                <c:manualLayout>
                  <c:x val="-5.4313302848159467E-2"/>
                  <c:y val="0.1406114135466429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8"/>
              <c:layout>
                <c:manualLayout>
                  <c:x val="-5.4334200140684845E-2"/>
                  <c:y val="5.0492603996381356E-2"/>
                </c:manualLayout>
              </c:layout>
              <c:spPr/>
              <c:txPr>
                <a:bodyPr/>
                <a:lstStyle/>
                <a:p>
                  <a:pPr>
                    <a:defRPr sz="1100" b="1"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9"/>
              <c:layout>
                <c:manualLayout>
                  <c:x val="-1.73523657958903E-2"/>
                  <c:y val="6.4802918723316463E-2"/>
                </c:manualLayout>
              </c:layout>
              <c:spPr/>
              <c:txPr>
                <a:bodyPr/>
                <a:lstStyle/>
                <a:p>
                  <a:pPr>
                    <a:defRPr sz="1100" b="1"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10"/>
              <c:layout>
                <c:manualLayout>
                  <c:x val="-9.5176857869576262E-2"/>
                  <c:y val="0.11806148523179968"/>
                </c:manualLayout>
              </c:layout>
              <c:spPr/>
              <c:txPr>
                <a:bodyPr/>
                <a:lstStyle/>
                <a:p>
                  <a:pPr>
                    <a:defRPr sz="1100" b="1"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3175">
                  <a:solidFill>
                    <a:schemeClr val="accent1"/>
                  </a:solidFill>
                  <a:prstDash val="sysDot"/>
                </a:ln>
              </c:spPr>
            </c:leaderLines>
          </c:dLbls>
          <c:cat>
            <c:strRef>
              <c:f>Лист1!$A$2:$A$12</c:f>
              <c:strCache>
                <c:ptCount val="11"/>
                <c:pt idx="0">
                  <c:v>Прочие производственные затраты</c:v>
                </c:pt>
                <c:pt idx="1">
                  <c:v>Энергия покупная</c:v>
                </c:pt>
                <c:pt idx="2">
                  <c:v>Затраты автотранспорта и спецтехники</c:v>
                </c:pt>
                <c:pt idx="3">
                  <c:v>Капитальный ремонт</c:v>
                </c:pt>
                <c:pt idx="4">
                  <c:v>Зарплата</c:v>
                </c:pt>
                <c:pt idx="5">
                  <c:v>Услуги контролеров</c:v>
                </c:pt>
                <c:pt idx="6">
                  <c:v>Услуги по транспортировке воды/стоков</c:v>
                </c:pt>
                <c:pt idx="7">
                  <c:v>Текущая эксплуатация</c:v>
                </c:pt>
                <c:pt idx="8">
                  <c:v>Налоги</c:v>
                </c:pt>
                <c:pt idx="9">
                  <c:v>Затраты на вознаграждения и возврат основного долга</c:v>
                </c:pt>
                <c:pt idx="10">
                  <c:v>Востановление основных фондов</c:v>
                </c:pt>
              </c:strCache>
            </c:strRef>
          </c:cat>
          <c:val>
            <c:numRef>
              <c:f>Лист1!$B$2:$B$12</c:f>
              <c:numCache>
                <c:formatCode>0.0</c:formatCode>
                <c:ptCount val="11"/>
                <c:pt idx="0">
                  <c:v>178.4</c:v>
                </c:pt>
                <c:pt idx="1">
                  <c:v>236.2</c:v>
                </c:pt>
                <c:pt idx="2">
                  <c:v>172.1</c:v>
                </c:pt>
                <c:pt idx="3">
                  <c:v>579</c:v>
                </c:pt>
                <c:pt idx="4">
                  <c:v>392</c:v>
                </c:pt>
                <c:pt idx="5">
                  <c:v>615.79999999999995</c:v>
                </c:pt>
                <c:pt idx="6">
                  <c:v>956.8</c:v>
                </c:pt>
                <c:pt idx="7">
                  <c:v>1310.6999999999998</c:v>
                </c:pt>
                <c:pt idx="8">
                  <c:v>1625.3</c:v>
                </c:pt>
                <c:pt idx="9">
                  <c:v>2467.8960000000002</c:v>
                </c:pt>
                <c:pt idx="10">
                  <c:v>1835.6999999999998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Лист1!$A$2:$A$17</c:f>
              <c:strCache>
                <c:ptCount val="16"/>
                <c:pt idx="0">
                  <c:v>г.Қарағанды</c:v>
                </c:pt>
                <c:pt idx="1">
                  <c:v>г. Петропавловск</c:v>
                </c:pt>
                <c:pt idx="2">
                  <c:v>г. Атырау</c:v>
                </c:pt>
                <c:pt idx="3">
                  <c:v>г.Ақтау</c:v>
                </c:pt>
                <c:pt idx="4">
                  <c:v>г.Ақтөбе</c:v>
                </c:pt>
                <c:pt idx="5">
                  <c:v>г. Кокшетау</c:v>
                </c:pt>
                <c:pt idx="6">
                  <c:v>г.Талдықорған</c:v>
                </c:pt>
                <c:pt idx="7">
                  <c:v>г.Орал</c:v>
                </c:pt>
                <c:pt idx="8">
                  <c:v>г. Туркестан</c:v>
                </c:pt>
                <c:pt idx="9">
                  <c:v>г.Павлодар</c:v>
                </c:pt>
                <c:pt idx="10">
                  <c:v>г.Қостанай</c:v>
                </c:pt>
                <c:pt idx="11">
                  <c:v>г.Нұр-Сұлтан</c:v>
                </c:pt>
                <c:pt idx="12">
                  <c:v>г.Өскемен</c:v>
                </c:pt>
                <c:pt idx="13">
                  <c:v>г. Жамбыл</c:v>
                </c:pt>
                <c:pt idx="14">
                  <c:v>г.Алматы</c:v>
                </c:pt>
                <c:pt idx="15">
                  <c:v>г.Шымкент</c:v>
                </c:pt>
              </c:strCache>
            </c:strRef>
          </c:cat>
          <c:val>
            <c:numRef>
              <c:f>Лист1!$B$2:$B$17</c:f>
              <c:numCache>
                <c:formatCode>General</c:formatCode>
                <c:ptCount val="16"/>
                <c:pt idx="0">
                  <c:v>120</c:v>
                </c:pt>
                <c:pt idx="1">
                  <c:v>109</c:v>
                </c:pt>
                <c:pt idx="2">
                  <c:v>105</c:v>
                </c:pt>
                <c:pt idx="3">
                  <c:v>101</c:v>
                </c:pt>
                <c:pt idx="4">
                  <c:v>98</c:v>
                </c:pt>
                <c:pt idx="5">
                  <c:v>82</c:v>
                </c:pt>
                <c:pt idx="6">
                  <c:v>81</c:v>
                </c:pt>
                <c:pt idx="7">
                  <c:v>78</c:v>
                </c:pt>
                <c:pt idx="8">
                  <c:v>69</c:v>
                </c:pt>
                <c:pt idx="9">
                  <c:v>69</c:v>
                </c:pt>
                <c:pt idx="10">
                  <c:v>67</c:v>
                </c:pt>
                <c:pt idx="11">
                  <c:v>63</c:v>
                </c:pt>
                <c:pt idx="12">
                  <c:v>61</c:v>
                </c:pt>
                <c:pt idx="13">
                  <c:v>54</c:v>
                </c:pt>
                <c:pt idx="14">
                  <c:v>50</c:v>
                </c:pt>
                <c:pt idx="15">
                  <c:v>49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57172480"/>
        <c:axId val="157174016"/>
      </c:barChart>
      <c:catAx>
        <c:axId val="157172480"/>
        <c:scaling>
          <c:orientation val="minMax"/>
        </c:scaling>
        <c:delete val="0"/>
        <c:axPos val="b"/>
        <c:majorTickMark val="none"/>
        <c:minorTickMark val="none"/>
        <c:tickLblPos val="nextTo"/>
        <c:crossAx val="157174016"/>
        <c:crosses val="autoZero"/>
        <c:auto val="1"/>
        <c:lblAlgn val="ctr"/>
        <c:lblOffset val="100"/>
        <c:noMultiLvlLbl val="0"/>
      </c:catAx>
      <c:valAx>
        <c:axId val="1571740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571724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895044243188107E-2"/>
          <c:y val="6.6655819787856049E-2"/>
          <c:w val="0.90459388521458917"/>
          <c:h val="0.632317706829859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Лист1!$A$2:$A$16</c:f>
              <c:strCache>
                <c:ptCount val="15"/>
                <c:pt idx="0">
                  <c:v>г.Қарағанды</c:v>
                </c:pt>
                <c:pt idx="1">
                  <c:v>г. Туркестан</c:v>
                </c:pt>
                <c:pt idx="2">
                  <c:v>г. Петропавловск</c:v>
                </c:pt>
                <c:pt idx="3">
                  <c:v>г.Орал</c:v>
                </c:pt>
                <c:pt idx="4">
                  <c:v>г.Ақтөбе</c:v>
                </c:pt>
                <c:pt idx="5">
                  <c:v>г.Талдықорған</c:v>
                </c:pt>
                <c:pt idx="6">
                  <c:v>г.Павлодар</c:v>
                </c:pt>
                <c:pt idx="7">
                  <c:v>г. Атырау</c:v>
                </c:pt>
                <c:pt idx="8">
                  <c:v>г. Қызылорда</c:v>
                </c:pt>
                <c:pt idx="9">
                  <c:v>г.Нұр-Сұлтан</c:v>
                </c:pt>
                <c:pt idx="10">
                  <c:v>г.Өскемен</c:v>
                </c:pt>
                <c:pt idx="11">
                  <c:v>г. Кокшетау</c:v>
                </c:pt>
                <c:pt idx="12">
                  <c:v>г.Қостанай</c:v>
                </c:pt>
                <c:pt idx="13">
                  <c:v>г.Ақтау</c:v>
                </c:pt>
                <c:pt idx="14">
                  <c:v>г.Шымкент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126</c:v>
                </c:pt>
                <c:pt idx="1">
                  <c:v>100</c:v>
                </c:pt>
                <c:pt idx="2">
                  <c:v>91</c:v>
                </c:pt>
                <c:pt idx="3">
                  <c:v>87</c:v>
                </c:pt>
                <c:pt idx="4">
                  <c:v>85</c:v>
                </c:pt>
                <c:pt idx="5">
                  <c:v>78</c:v>
                </c:pt>
                <c:pt idx="6">
                  <c:v>64</c:v>
                </c:pt>
                <c:pt idx="7">
                  <c:v>63</c:v>
                </c:pt>
                <c:pt idx="8">
                  <c:v>62</c:v>
                </c:pt>
                <c:pt idx="9">
                  <c:v>61</c:v>
                </c:pt>
                <c:pt idx="10">
                  <c:v>60</c:v>
                </c:pt>
                <c:pt idx="11">
                  <c:v>51</c:v>
                </c:pt>
                <c:pt idx="12">
                  <c:v>51</c:v>
                </c:pt>
                <c:pt idx="13">
                  <c:v>33</c:v>
                </c:pt>
                <c:pt idx="14">
                  <c:v>27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57206784"/>
        <c:axId val="157208576"/>
      </c:barChart>
      <c:catAx>
        <c:axId val="157206784"/>
        <c:scaling>
          <c:orientation val="minMax"/>
        </c:scaling>
        <c:delete val="0"/>
        <c:axPos val="b"/>
        <c:majorTickMark val="none"/>
        <c:minorTickMark val="none"/>
        <c:tickLblPos val="nextTo"/>
        <c:crossAx val="157208576"/>
        <c:crosses val="autoZero"/>
        <c:auto val="1"/>
        <c:lblAlgn val="ctr"/>
        <c:lblOffset val="100"/>
        <c:noMultiLvlLbl val="0"/>
      </c:catAx>
      <c:valAx>
        <c:axId val="1572085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572067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100" b="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Lbls>
            <c:dLbl>
              <c:idx val="0"/>
              <c:layout>
                <c:manualLayout>
                  <c:x val="0.10554257495024073"/>
                  <c:y val="0.10136263956621241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остальные
</a:t>
                    </a:r>
                    <a:r>
                      <a:rPr lang="en-US" dirty="0" smtClean="0"/>
                      <a:t>2</a:t>
                    </a:r>
                    <a:r>
                      <a:rPr lang="ru-RU" dirty="0" smtClean="0"/>
                      <a:t>3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8%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4.2163542246215664E-2"/>
                  <c:y val="1.0445242192181461E-4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В среднем в месяц </a:t>
                    </a:r>
                    <a:r>
                      <a:rPr lang="ru-RU" dirty="0" smtClean="0"/>
                      <a:t>215 </a:t>
                    </a:r>
                    <a:r>
                      <a:rPr lang="ru-RU" dirty="0"/>
                      <a:t>тенге
</a:t>
                    </a:r>
                    <a:r>
                      <a:rPr lang="en-US" dirty="0" smtClean="0"/>
                      <a:t>7</a:t>
                    </a:r>
                    <a:r>
                      <a:rPr lang="ru-RU" dirty="0" smtClean="0"/>
                      <a:t>6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2%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остальные</c:v>
                </c:pt>
                <c:pt idx="1">
                  <c:v>В среднем в месяц 215 тенге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23.799999999999997</c:v>
                </c:pt>
                <c:pt idx="1">
                  <c:v>76.2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7667">
          <a:noFill/>
        </a:ln>
      </c:spPr>
    </c:plotArea>
    <c:plotVisOnly val="1"/>
    <c:dispBlanksAs val="gap"/>
    <c:showDLblsOverMax val="0"/>
  </c:chart>
  <c:txPr>
    <a:bodyPr/>
    <a:lstStyle/>
    <a:p>
      <a:pPr>
        <a:defRPr sz="1100" b="1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791713257912778E-2"/>
          <c:y val="1.4385455678237728E-2"/>
          <c:w val="0.93220828674208722"/>
          <c:h val="0.892415360816400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Лист1!$A$2:$A$8</c:f>
              <c:strCache>
                <c:ptCount val="7"/>
                <c:pt idx="0">
                  <c:v>г.Қарағанды</c:v>
                </c:pt>
                <c:pt idx="1">
                  <c:v>г. Атырау</c:v>
                </c:pt>
                <c:pt idx="2">
                  <c:v>г. Петропавловск</c:v>
                </c:pt>
                <c:pt idx="3">
                  <c:v>г.Ақтөбе</c:v>
                </c:pt>
                <c:pt idx="4">
                  <c:v>г. Кокшетау</c:v>
                </c:pt>
                <c:pt idx="5">
                  <c:v>г.Қостанай</c:v>
                </c:pt>
                <c:pt idx="6">
                  <c:v>г.Шымкент</c:v>
                </c:pt>
              </c:strCache>
            </c:strRef>
          </c:cat>
          <c:val>
            <c:numRef>
              <c:f>Лист1!$B$2:$B$8</c:f>
              <c:numCache>
                <c:formatCode>0.00</c:formatCode>
                <c:ptCount val="7"/>
                <c:pt idx="0">
                  <c:v>171.44</c:v>
                </c:pt>
                <c:pt idx="1">
                  <c:v>145.87</c:v>
                </c:pt>
                <c:pt idx="2">
                  <c:v>139.44999999999999</c:v>
                </c:pt>
                <c:pt idx="3">
                  <c:v>136.16999999999999</c:v>
                </c:pt>
                <c:pt idx="4">
                  <c:v>132.08000000000001</c:v>
                </c:pt>
                <c:pt idx="5">
                  <c:v>123.32</c:v>
                </c:pt>
                <c:pt idx="6">
                  <c:v>118.9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57538944"/>
        <c:axId val="157540736"/>
      </c:barChart>
      <c:catAx>
        <c:axId val="157538944"/>
        <c:scaling>
          <c:orientation val="minMax"/>
        </c:scaling>
        <c:delete val="0"/>
        <c:axPos val="b"/>
        <c:majorTickMark val="none"/>
        <c:minorTickMark val="none"/>
        <c:tickLblPos val="nextTo"/>
        <c:crossAx val="157540736"/>
        <c:crosses val="autoZero"/>
        <c:auto val="1"/>
        <c:lblAlgn val="ctr"/>
        <c:lblOffset val="100"/>
        <c:noMultiLvlLbl val="0"/>
      </c:catAx>
      <c:valAx>
        <c:axId val="157540736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crossAx val="1575389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Необходимая сумма инвестиции на год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7013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Сумма инвестиции на 2021 год (факт)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3226.8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18291456"/>
        <c:axId val="118297344"/>
      </c:barChart>
      <c:catAx>
        <c:axId val="118291456"/>
        <c:scaling>
          <c:orientation val="minMax"/>
        </c:scaling>
        <c:delete val="0"/>
        <c:axPos val="b"/>
        <c:majorTickMark val="none"/>
        <c:minorTickMark val="none"/>
        <c:tickLblPos val="none"/>
        <c:crossAx val="118297344"/>
        <c:crosses val="autoZero"/>
        <c:auto val="1"/>
        <c:lblAlgn val="ctr"/>
        <c:lblOffset val="100"/>
        <c:noMultiLvlLbl val="0"/>
      </c:catAx>
      <c:valAx>
        <c:axId val="118297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"/>
            </a:pPr>
            <a:endParaRPr lang="ru-RU"/>
          </a:p>
        </c:txPr>
        <c:crossAx val="11829145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0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900" b="1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3265011152606977E-2"/>
          <c:y val="0.19710800107177634"/>
          <c:w val="0.84805187244152358"/>
          <c:h val="0.6816190752282942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729437697517268E-3"/>
                  <c:y val="-2.61927248839368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7351945009104996E-3"/>
                  <c:y val="-2.4236815956688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3675972504552498E-3"/>
                  <c:y val="-3.77017137104041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</c:formatCode>
                <c:ptCount val="1"/>
                <c:pt idx="0">
                  <c:v>16494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7019775580491056E-3"/>
                  <c:y val="-5.888316330865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9687442136058954E-2"/>
                  <c:y val="9.58022638007541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5032403806984499E-2"/>
                  <c:y val="-1.3663514511459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</c:formatCode>
                <c:ptCount val="1"/>
                <c:pt idx="0">
                  <c:v>42012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0000">
                <a:alpha val="75000"/>
              </a:srgbClr>
            </a:solidFill>
          </c:spPr>
          <c:invertIfNegative val="0"/>
          <c:dLbls>
            <c:dLbl>
              <c:idx val="0"/>
              <c:layout>
                <c:manualLayout>
                  <c:x val="7.6863681813131874E-3"/>
                  <c:y val="-3.13118803793042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5546050438840127E-2"/>
                  <c:y val="-2.1941189541031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9102877458060221E-2"/>
                  <c:y val="4.79885404889652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</c:formatCode>
                <c:ptCount val="1"/>
                <c:pt idx="0">
                  <c:v>85676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5242417885166326E-3"/>
                  <c:y val="-3.962097467786852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</a:t>
                    </a:r>
                    <a:r>
                      <a:rPr lang="ru-RU" dirty="0" smtClean="0"/>
                      <a:t>4027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</c:formatCode>
                <c:ptCount val="1"/>
                <c:pt idx="0">
                  <c:v>114027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1790986058047805E-3"/>
                  <c:y val="-4.9456107975703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</c:formatCode>
                <c:ptCount val="1"/>
                <c:pt idx="0">
                  <c:v>126159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6404352"/>
        <c:axId val="156426624"/>
        <c:axId val="0"/>
      </c:bar3DChart>
      <c:catAx>
        <c:axId val="1564043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6426624"/>
        <c:crosses val="autoZero"/>
        <c:auto val="1"/>
        <c:lblAlgn val="ctr"/>
        <c:lblOffset val="100"/>
        <c:noMultiLvlLbl val="0"/>
      </c:catAx>
      <c:valAx>
        <c:axId val="156426624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15640435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2122088339838644"/>
          <c:y val="0.88967435392281835"/>
          <c:w val="0.70378383323526539"/>
          <c:h val="6.9842921611139613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900" b="1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1541086641355141E-2"/>
          <c:y val="3.2058276593606001E-2"/>
          <c:w val="0.95586019116155552"/>
          <c:h val="0.7672404441862987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Казахстан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0445790923515627E-3"/>
                  <c:y val="-5.7422560283999446E-2"/>
                </c:manualLayout>
              </c:layout>
              <c:tx>
                <c:rich>
                  <a:bodyPr/>
                  <a:lstStyle/>
                  <a:p>
                    <a:r>
                      <a:rPr lang="ru-RU" sz="1000" b="1" dirty="0" smtClean="0"/>
                      <a:t>275580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251545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г. Нур-Султан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9237470346432095E-2"/>
                  <c:y val="-3.9860764105767228E-2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 smtClean="0"/>
                      <a:t>391373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391373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г. Алматы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8904990948718118E-2"/>
                  <c:y val="-5.61888403081407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329103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Жамбылская обл.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1123992758974494E-2"/>
                  <c:y val="-5.61888403081407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215285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г. Шымкент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334299456923087E-2"/>
                  <c:y val="-4.9578388507183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209308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Туркестанская обл.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1123992758974494E-2"/>
                  <c:y val="-3.30522590047886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207929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6367488"/>
        <c:axId val="156443008"/>
        <c:axId val="0"/>
      </c:bar3DChart>
      <c:catAx>
        <c:axId val="156367488"/>
        <c:scaling>
          <c:orientation val="minMax"/>
        </c:scaling>
        <c:delete val="1"/>
        <c:axPos val="b"/>
        <c:majorTickMark val="out"/>
        <c:minorTickMark val="none"/>
        <c:tickLblPos val="nextTo"/>
        <c:crossAx val="156443008"/>
        <c:crosses val="autoZero"/>
        <c:auto val="1"/>
        <c:lblAlgn val="ctr"/>
        <c:lblOffset val="100"/>
        <c:noMultiLvlLbl val="0"/>
      </c:catAx>
      <c:valAx>
        <c:axId val="156443008"/>
        <c:scaling>
          <c:orientation val="minMax"/>
          <c:min val="15000"/>
        </c:scaling>
        <c:delete val="1"/>
        <c:axPos val="l"/>
        <c:numFmt formatCode="General" sourceLinked="1"/>
        <c:majorTickMark val="out"/>
        <c:minorTickMark val="none"/>
        <c:tickLblPos val="nextTo"/>
        <c:crossAx val="1563674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6412988620046832E-3"/>
          <c:y val="0.79749614503190358"/>
          <c:w val="0.86397508120012811"/>
          <c:h val="9.3178221944617945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800" b="1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711839909791955E-2"/>
          <c:y val="0.19257816952517542"/>
          <c:w val="0.90657630582517057"/>
          <c:h val="0.6962768361287734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0286987842472333E-2"/>
                  <c:y val="-7.3545219362350797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dirty="0" smtClean="0"/>
                      <a:t>3</a:t>
                    </a:r>
                    <a:r>
                      <a:rPr lang="en-US" dirty="0" smtClean="0"/>
                      <a:t> 226,</a:t>
                    </a:r>
                    <a:r>
                      <a:rPr lang="ru-RU" dirty="0" smtClean="0"/>
                      <a:t>5</a:t>
                    </a:r>
                    <a:endParaRPr lang="en-US" dirty="0"/>
                  </a:p>
                </c:rich>
              </c:tx>
              <c:numFmt formatCode="#,##0.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3226.4659999999999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из них собственные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1750236474244298E-2"/>
                  <c:y val="-6.2839698907913549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dirty="0" smtClean="0"/>
                      <a:t>2 221,4</a:t>
                    </a:r>
                    <a:endParaRPr lang="en-US" dirty="0"/>
                  </a:p>
                </c:rich>
              </c:tx>
              <c:numFmt formatCode="#,##0.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2221.3530000000001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из них субсидии Правительства РК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4.4963721580260553E-2"/>
                  <c:y val="-6.44331365778982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1005.1130000000001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18380416"/>
        <c:axId val="118381952"/>
        <c:axId val="0"/>
      </c:bar3DChart>
      <c:catAx>
        <c:axId val="118380416"/>
        <c:scaling>
          <c:orientation val="minMax"/>
        </c:scaling>
        <c:delete val="1"/>
        <c:axPos val="b"/>
        <c:majorTickMark val="out"/>
        <c:minorTickMark val="none"/>
        <c:tickLblPos val="nextTo"/>
        <c:crossAx val="118381952"/>
        <c:crosses val="autoZero"/>
        <c:auto val="1"/>
        <c:lblAlgn val="ctr"/>
        <c:lblOffset val="100"/>
        <c:noMultiLvlLbl val="0"/>
      </c:catAx>
      <c:valAx>
        <c:axId val="1183819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8380416"/>
        <c:crosses val="autoZero"/>
        <c:crossBetween val="between"/>
      </c:valAx>
      <c:spPr>
        <a:noFill/>
        <a:ln w="25386">
          <a:noFill/>
        </a:ln>
      </c:spPr>
    </c:plotArea>
    <c:legend>
      <c:legendPos val="b"/>
      <c:layout>
        <c:manualLayout>
          <c:xMode val="edge"/>
          <c:yMode val="edge"/>
          <c:x val="0.12589553912493628"/>
          <c:y val="0.89761040259595981"/>
          <c:w val="0.80719446473160539"/>
          <c:h val="6.1152323654859606E-2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900" b="1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2900192661519999E-2"/>
          <c:y val="3.9374833207374532E-2"/>
          <c:w val="0.92132694379937907"/>
          <c:h val="0.768857097684974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утвержденный доход, млн.тенге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8626.4</c:v>
                </c:pt>
                <c:pt idx="1">
                  <c:v>9824.4</c:v>
                </c:pt>
                <c:pt idx="2">
                  <c:v>10529.9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EAB-4A90-9A61-BE2E1C974C5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уменьшенный доход, млн.тенге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7434.7</c:v>
                </c:pt>
                <c:pt idx="1">
                  <c:v>7672.5</c:v>
                </c:pt>
                <c:pt idx="2">
                  <c:v>8143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EAB-4A90-9A61-BE2E1C974C5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сумма сниженного дохода, млн.тенге</c:v>
                </c:pt>
              </c:strCache>
            </c:strRef>
          </c:tx>
          <c:spPr>
            <a:solidFill>
              <a:srgbClr val="FF0000">
                <a:alpha val="62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1191.6999999999998</c:v>
                </c:pt>
                <c:pt idx="1">
                  <c:v>2151.8999999999996</c:v>
                </c:pt>
                <c:pt idx="2">
                  <c:v>2386.8999999999996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EAB-4A90-9A61-BE2E1C974C5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%, снижения</c:v>
                </c:pt>
              </c:strCache>
            </c:strRef>
          </c:tx>
          <c:spPr>
            <a:solidFill>
              <a:srgbClr val="006600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13,8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EAB-4A90-9A61-BE2E1C974C56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21.9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EAB-4A90-9A61-BE2E1C974C56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2</a:t>
                    </a:r>
                    <a:r>
                      <a:rPr lang="kk-KZ"/>
                      <a:t>2,7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513.79999999999995</c:v>
                </c:pt>
                <c:pt idx="1">
                  <c:v>513.6</c:v>
                </c:pt>
                <c:pt idx="2">
                  <c:v>513.6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EAB-4A90-9A61-BE2E1C974C5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84793216"/>
        <c:axId val="84794752"/>
      </c:barChart>
      <c:catAx>
        <c:axId val="8479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84794752"/>
        <c:crosses val="autoZero"/>
        <c:auto val="1"/>
        <c:lblAlgn val="ctr"/>
        <c:lblOffset val="100"/>
        <c:noMultiLvlLbl val="0"/>
      </c:catAx>
      <c:valAx>
        <c:axId val="84794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8479321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2.6181649168853897E-2"/>
          <c:y val="0.91986260414376575"/>
          <c:w val="0.97309966462525521"/>
          <c:h val="5.632789460916237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 b="1"/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 инвестиции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снижение нормативно-технических потерь, %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38.1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после инвестиции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3.9193176066856766E-2"/>
                  <c:y val="5.0391246365977735E-3"/>
                </c:manualLayout>
              </c:layout>
              <c:tx>
                <c:rich>
                  <a:bodyPr/>
                  <a:lstStyle/>
                  <a:p>
                    <a:r>
                      <a:rPr lang="en-US" sz="900" dirty="0" smtClean="0"/>
                      <a:t>1</a:t>
                    </a:r>
                    <a:r>
                      <a:rPr lang="kk-KZ" sz="900" dirty="0" smtClean="0"/>
                      <a:t>6</a:t>
                    </a:r>
                    <a:r>
                      <a:rPr lang="en-US" sz="900" dirty="0" smtClean="0"/>
                      <a:t>,</a:t>
                    </a:r>
                    <a:r>
                      <a:rPr lang="ru-RU" sz="900" dirty="0" smtClean="0"/>
                      <a:t>34    </a:t>
                    </a:r>
                    <a:endParaRPr lang="en-US" sz="8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снижение нормативно-технических потерь, %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17.670000000000002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5444480"/>
        <c:axId val="85446016"/>
      </c:barChart>
      <c:catAx>
        <c:axId val="854444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Meiryo UI" pitchFamily="34" charset="-128"/>
                <a:ea typeface="Meiryo UI" pitchFamily="34" charset="-128"/>
                <a:cs typeface="Meiryo UI" pitchFamily="34" charset="-128"/>
              </a:defRPr>
            </a:pPr>
            <a:endParaRPr lang="ru-RU"/>
          </a:p>
        </c:txPr>
        <c:crossAx val="85446016"/>
        <c:crosses val="autoZero"/>
        <c:auto val="1"/>
        <c:lblAlgn val="ctr"/>
        <c:lblOffset val="100"/>
        <c:noMultiLvlLbl val="0"/>
      </c:catAx>
      <c:valAx>
        <c:axId val="854460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544448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3.6751544352179723E-3"/>
          <c:y val="6.1621745496592516E-2"/>
          <c:w val="0.99264969112956403"/>
          <c:h val="0.12166126807083288"/>
        </c:manualLayout>
      </c:layout>
      <c:overlay val="0"/>
      <c:txPr>
        <a:bodyPr/>
        <a:lstStyle/>
        <a:p>
          <a:pPr>
            <a:defRPr sz="1050" b="1">
              <a:latin typeface="Meiryo UI" pitchFamily="34" charset="-128"/>
              <a:ea typeface="Meiryo UI" pitchFamily="34" charset="-128"/>
              <a:cs typeface="Meiryo UI" pitchFamily="34" charset="-128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1366668537479057E-2"/>
          <c:y val="0.16516977216580797"/>
          <c:w val="0.91090256007312209"/>
          <c:h val="0.577968388434586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 инвестиции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снижение степени износа водопроводных сетей, %</c:v>
                </c:pt>
                <c:pt idx="1">
                  <c:v>снижение степени износа канализационных сетей, %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68</c:v>
                </c:pt>
                <c:pt idx="1">
                  <c:v>79.400000000000006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после инвестиции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dLbl>
              <c:idx val="1"/>
              <c:layout>
                <c:manualLayout>
                  <c:x val="0"/>
                  <c:y val="8.74758967743090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0" sourceLinked="0"/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снижение степени износа водопроводных сетей, %</c:v>
                </c:pt>
                <c:pt idx="1">
                  <c:v>снижение степени износа канализационных сетей, %</c:v>
                </c:pt>
              </c:strCache>
            </c:strRef>
          </c:cat>
          <c:val>
            <c:numRef>
              <c:f>Лист1!$C$2:$C$3</c:f>
              <c:numCache>
                <c:formatCode>0.00</c:formatCode>
                <c:ptCount val="2"/>
                <c:pt idx="0" formatCode="0.0">
                  <c:v>47.02</c:v>
                </c:pt>
                <c:pt idx="1">
                  <c:v>77.010000000000005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5353216"/>
        <c:axId val="85354752"/>
      </c:barChart>
      <c:catAx>
        <c:axId val="853532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900" b="1">
                <a:latin typeface="Meiryo UI" pitchFamily="34" charset="-128"/>
                <a:ea typeface="Meiryo UI" pitchFamily="34" charset="-128"/>
                <a:cs typeface="Meiryo UI" pitchFamily="34" charset="-128"/>
              </a:defRPr>
            </a:pPr>
            <a:endParaRPr lang="ru-RU"/>
          </a:p>
        </c:txPr>
        <c:crossAx val="85354752"/>
        <c:crosses val="autoZero"/>
        <c:auto val="1"/>
        <c:lblAlgn val="ctr"/>
        <c:lblOffset val="100"/>
        <c:noMultiLvlLbl val="0"/>
      </c:catAx>
      <c:valAx>
        <c:axId val="85354752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8535321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4.3635947259126222E-2"/>
          <c:y val="5.292207760985819E-2"/>
          <c:w val="0.89999989977790784"/>
          <c:h val="7.5609333133740284E-2"/>
        </c:manualLayout>
      </c:layout>
      <c:overlay val="0"/>
      <c:txPr>
        <a:bodyPr/>
        <a:lstStyle/>
        <a:p>
          <a:pPr>
            <a:defRPr sz="1050" b="1">
              <a:latin typeface="Meiryo UI" pitchFamily="34" charset="-128"/>
              <a:ea typeface="Meiryo UI" pitchFamily="34" charset="-128"/>
              <a:cs typeface="Meiryo UI" pitchFamily="34" charset="-128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139641530298916"/>
          <c:y val="0.24805813416579087"/>
          <c:w val="0.84321985994394122"/>
          <c:h val="0.456997090742214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 инвестиции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снижение удельной нормы электроэнергии квт/час/м3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0.87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после инвестиции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4136007350441061E-2"/>
                  <c:y val="-2.5195613185836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снижение удельной нормы электроэнергии квт/час/м3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6.0999999999999999E-2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5486976"/>
        <c:axId val="85488768"/>
      </c:barChart>
      <c:catAx>
        <c:axId val="854869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Meiryo UI" pitchFamily="34" charset="-128"/>
                <a:ea typeface="Meiryo UI" pitchFamily="34" charset="-128"/>
                <a:cs typeface="Meiryo UI" pitchFamily="34" charset="-128"/>
              </a:defRPr>
            </a:pPr>
            <a:endParaRPr lang="ru-RU"/>
          </a:p>
        </c:txPr>
        <c:crossAx val="85488768"/>
        <c:crosses val="autoZero"/>
        <c:auto val="1"/>
        <c:lblAlgn val="ctr"/>
        <c:lblOffset val="100"/>
        <c:noMultiLvlLbl val="0"/>
      </c:catAx>
      <c:valAx>
        <c:axId val="854887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548697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1.6048360793139864E-2"/>
          <c:y val="2.6982162028945274E-2"/>
          <c:w val="0.96377716038874717"/>
          <c:h val="0.17160867508377925"/>
        </c:manualLayout>
      </c:layout>
      <c:overlay val="0"/>
      <c:txPr>
        <a:bodyPr/>
        <a:lstStyle/>
        <a:p>
          <a:pPr>
            <a:defRPr sz="1100" b="1">
              <a:latin typeface="Meiryo UI" pitchFamily="34" charset="-128"/>
              <a:ea typeface="Meiryo UI" pitchFamily="34" charset="-128"/>
              <a:cs typeface="Meiryo UI" pitchFamily="34" charset="-128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7257838471875037E-2"/>
          <c:y val="0.1272463889227248"/>
          <c:w val="0.92970884518116181"/>
          <c:h val="0.508524521898751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 инвестиции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200" smtClean="0"/>
                      <a:t>6</a:t>
                    </a:r>
                    <a:r>
                      <a:rPr lang="ru-RU" sz="1200" smtClean="0"/>
                      <a:t>,0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снижение аварийности  на водопроводных  сетях,  случай /км;
</c:v>
                </c:pt>
                <c:pt idx="1">
                  <c:v>снижение засоров на   канализационных  сетях,  случай /км;
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0.66</c:v>
                </c:pt>
                <c:pt idx="1">
                  <c:v>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после инвестиции 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0,2</a:t>
                    </a:r>
                    <a:r>
                      <a:rPr lang="ru-RU" smtClean="0"/>
                      <a:t>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снижение аварийности  на водопроводных  сетях,  случай /км;
</c:v>
                </c:pt>
                <c:pt idx="1">
                  <c:v>снижение засоров на   канализационных  сетях,  случай /км;
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0.23</c:v>
                </c:pt>
                <c:pt idx="1">
                  <c:v>2.5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5526784"/>
        <c:axId val="85536768"/>
      </c:barChart>
      <c:catAx>
        <c:axId val="855267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85536768"/>
        <c:crosses val="autoZero"/>
        <c:auto val="1"/>
        <c:lblAlgn val="ctr"/>
        <c:lblOffset val="100"/>
        <c:noMultiLvlLbl val="0"/>
      </c:catAx>
      <c:valAx>
        <c:axId val="855367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552678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2.7807778268492133E-2"/>
          <c:y val="5.2434113927281353E-2"/>
          <c:w val="0.59927115033475353"/>
          <c:h val="0.18190095995339858"/>
        </c:manualLayout>
      </c:layout>
      <c:overlay val="0"/>
      <c:txPr>
        <a:bodyPr/>
        <a:lstStyle/>
        <a:p>
          <a:pPr>
            <a:defRPr sz="1050" b="1">
              <a:latin typeface="Meiryo UI" pitchFamily="34" charset="-128"/>
              <a:ea typeface="Meiryo UI" pitchFamily="34" charset="-128"/>
              <a:cs typeface="Meiryo UI" pitchFamily="34" charset="-128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 инвестиции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снижение среднего потребления на одного человека литр/сутки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456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после инвестиции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 dirty="0" smtClean="0"/>
                      <a:t>1</a:t>
                    </a:r>
                    <a:r>
                      <a:rPr lang="ru-RU" sz="1200" dirty="0" smtClean="0"/>
                      <a:t>21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снижение среднего потребления на одного человека литр/сутки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121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5599360"/>
        <c:axId val="85600896"/>
      </c:barChart>
      <c:catAx>
        <c:axId val="855993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Meiryo UI" pitchFamily="34" charset="-128"/>
                <a:ea typeface="Meiryo UI" pitchFamily="34" charset="-128"/>
                <a:cs typeface="Meiryo UI" pitchFamily="34" charset="-128"/>
              </a:defRPr>
            </a:pPr>
            <a:endParaRPr lang="ru-RU"/>
          </a:p>
        </c:txPr>
        <c:crossAx val="85600896"/>
        <c:crosses val="autoZero"/>
        <c:auto val="1"/>
        <c:lblAlgn val="ctr"/>
        <c:lblOffset val="100"/>
        <c:noMultiLvlLbl val="0"/>
      </c:catAx>
      <c:valAx>
        <c:axId val="856008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559936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3.6751544352179723E-3"/>
          <c:y val="6.1621745496592516E-2"/>
          <c:w val="0.99264969112956403"/>
          <c:h val="0.12166126807083288"/>
        </c:manualLayout>
      </c:layout>
      <c:overlay val="0"/>
      <c:txPr>
        <a:bodyPr/>
        <a:lstStyle/>
        <a:p>
          <a:pPr>
            <a:defRPr sz="1050" b="1">
              <a:latin typeface="Meiryo UI" pitchFamily="34" charset="-128"/>
              <a:ea typeface="Meiryo UI" pitchFamily="34" charset="-128"/>
              <a:cs typeface="Meiryo UI" pitchFamily="34" charset="-128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0.53769</cdr:x>
      <cdr:y>0.43636</cdr:y>
    </cdr:from>
    <cdr:to>
      <cdr:x>0.73731</cdr:x>
      <cdr:y>0.55681</cdr:y>
    </cdr:to>
    <cdr:sp macro="" textlink="">
      <cdr:nvSpPr>
        <cdr:cNvPr id="6" name="Надпись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865130" y="1728178"/>
          <a:ext cx="1063693" cy="4770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sz="2400" b="1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b="1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b="1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b="1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b="1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b="1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b="1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b="1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b="1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>
            <a:spcAft>
              <a:spcPts val="800"/>
            </a:spcAft>
          </a:pPr>
          <a:r>
            <a:rPr lang="ru-RU" sz="1100" dirty="0">
              <a:solidFill>
                <a:srgbClr val="FF0000"/>
              </a:solidFill>
              <a:latin typeface="Times New Roman"/>
              <a:ea typeface="Calibri"/>
              <a:cs typeface="Times New Roman"/>
            </a:rPr>
            <a:t>Исполнение на </a:t>
          </a:r>
          <a:r>
            <a:rPr lang="ru-RU" sz="1400" dirty="0" smtClean="0">
              <a:solidFill>
                <a:srgbClr val="FF0000"/>
              </a:solidFill>
              <a:latin typeface="Times New Roman"/>
              <a:ea typeface="Calibri"/>
              <a:cs typeface="Times New Roman"/>
            </a:rPr>
            <a:t>36,6%</a:t>
          </a:r>
          <a:endParaRPr lang="ru-RU" sz="1800" dirty="0">
            <a:solidFill>
              <a:srgbClr val="FF0000"/>
            </a:solidFill>
            <a:latin typeface="Times New Roman"/>
            <a:ea typeface="Calibri"/>
            <a:cs typeface="Times New Roman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7024" cy="509610"/>
          </a:xfrm>
          <a:prstGeom prst="rect">
            <a:avLst/>
          </a:prstGeom>
        </p:spPr>
        <p:txBody>
          <a:bodyPr vert="horz" lIns="95277" tIns="47638" rIns="95277" bIns="4763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94577" y="0"/>
            <a:ext cx="3057023" cy="509610"/>
          </a:xfrm>
          <a:prstGeom prst="rect">
            <a:avLst/>
          </a:prstGeom>
        </p:spPr>
        <p:txBody>
          <a:bodyPr vert="horz" lIns="95277" tIns="47638" rIns="95277" bIns="47638" rtlCol="0"/>
          <a:lstStyle>
            <a:lvl1pPr algn="r">
              <a:defRPr sz="1300"/>
            </a:lvl1pPr>
          </a:lstStyle>
          <a:p>
            <a:fld id="{8791C107-B72A-4598-A6B4-8D1D3D61B008}" type="datetimeFigureOut">
              <a:rPr lang="ru-RU" smtClean="0"/>
              <a:pPr/>
              <a:t>28/04/22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669382"/>
            <a:ext cx="3057024" cy="509609"/>
          </a:xfrm>
          <a:prstGeom prst="rect">
            <a:avLst/>
          </a:prstGeom>
        </p:spPr>
        <p:txBody>
          <a:bodyPr vert="horz" lIns="95277" tIns="47638" rIns="95277" bIns="4763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94577" y="9669382"/>
            <a:ext cx="3057023" cy="509609"/>
          </a:xfrm>
          <a:prstGeom prst="rect">
            <a:avLst/>
          </a:prstGeom>
        </p:spPr>
        <p:txBody>
          <a:bodyPr vert="horz" lIns="95277" tIns="47638" rIns="95277" bIns="47638" rtlCol="0" anchor="b"/>
          <a:lstStyle>
            <a:lvl1pPr algn="r">
              <a:defRPr sz="1300"/>
            </a:lvl1pPr>
          </a:lstStyle>
          <a:p>
            <a:fld id="{D9C314A6-88BE-4E08-8565-8C795C733D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43887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3057024" cy="509610"/>
          </a:xfrm>
          <a:prstGeom prst="rect">
            <a:avLst/>
          </a:prstGeom>
        </p:spPr>
        <p:txBody>
          <a:bodyPr vert="horz" lIns="95231" tIns="47618" rIns="95231" bIns="47618" rtlCol="0"/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94578" y="4"/>
            <a:ext cx="3057023" cy="509610"/>
          </a:xfrm>
          <a:prstGeom prst="rect">
            <a:avLst/>
          </a:prstGeom>
        </p:spPr>
        <p:txBody>
          <a:bodyPr vert="horz" lIns="95231" tIns="47618" rIns="95231" bIns="47618" rtlCol="0"/>
          <a:lstStyle>
            <a:lvl1pPr algn="r">
              <a:defRPr sz="1400"/>
            </a:lvl1pPr>
          </a:lstStyle>
          <a:p>
            <a:fld id="{5E83FD2D-A7E0-42F2-85AA-72482F91837F}" type="datetimeFigureOut">
              <a:rPr lang="ru-RU" smtClean="0"/>
              <a:pPr/>
              <a:t>28/04/22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763588"/>
            <a:ext cx="5091113" cy="381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31" tIns="47618" rIns="95231" bIns="4761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4829" y="4835520"/>
            <a:ext cx="5643608" cy="4581534"/>
          </a:xfrm>
          <a:prstGeom prst="rect">
            <a:avLst/>
          </a:prstGeom>
        </p:spPr>
        <p:txBody>
          <a:bodyPr vert="horz" lIns="95231" tIns="47618" rIns="95231" bIns="4761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669382"/>
            <a:ext cx="3057024" cy="509609"/>
          </a:xfrm>
          <a:prstGeom prst="rect">
            <a:avLst/>
          </a:prstGeom>
        </p:spPr>
        <p:txBody>
          <a:bodyPr vert="horz" lIns="95231" tIns="47618" rIns="95231" bIns="47618" rtlCol="0" anchor="b"/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94578" y="9669382"/>
            <a:ext cx="3057023" cy="509609"/>
          </a:xfrm>
          <a:prstGeom prst="rect">
            <a:avLst/>
          </a:prstGeom>
        </p:spPr>
        <p:txBody>
          <a:bodyPr vert="horz" lIns="95231" tIns="47618" rIns="95231" bIns="47618" rtlCol="0" anchor="b"/>
          <a:lstStyle>
            <a:lvl1pPr algn="r">
              <a:defRPr sz="1400"/>
            </a:lvl1pPr>
          </a:lstStyle>
          <a:p>
            <a:fld id="{69F9878B-CD9A-4B5B-8914-52FD0DE8E9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0382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972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9878B-CD9A-4B5B-8914-52FD0DE8E9DA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858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858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7205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036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036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036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036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2712-F273-429C-81A5-27F27E35DC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28/04/22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A7B1-ED8F-476B-80FB-9B3E3CCCA9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2712-F273-429C-81A5-27F27E35DC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28/04/22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A7B1-ED8F-476B-80FB-9B3E3CCCA9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2712-F273-429C-81A5-27F27E35DC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28/04/22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A7B1-ED8F-476B-80FB-9B3E3CCCA9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48873-F9EB-4152-8D44-C6523E4B91C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370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54D6F1-31D9-4D6A-B09D-ABD3E28BB7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40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708A5-7505-4442-A4A7-F46F22B1F0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2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FEB2D3-DF46-4407-9959-779334A926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70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997217-9B4E-4257-8A4D-E2661DADAE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22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CAE839-9632-440F-A73E-7E54D7545C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72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607665-C9E2-4273-A612-3EBE54A8FE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0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3061AF-8B40-4312-A015-C82DAE9F809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2712-F273-429C-81A5-27F27E35DC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28/04/22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A7B1-ED8F-476B-80FB-9B3E3CCCA9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E998A9-6961-4AAC-A46C-D321CF35EE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39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67DA26-498F-41CC-9DCC-CB79340D13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56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384319-5AB3-4724-B694-761CDB792D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08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D37406-069B-4EBE-BAD8-92E7606376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05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D6E02-FBA3-477F-822B-28F11A174CC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39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9863" y="214313"/>
            <a:ext cx="7272337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439863" y="1709738"/>
            <a:ext cx="7272337" cy="4598987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1F435-7510-4E2E-B7B7-74D5CC12EA1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794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2712-F273-429C-81A5-27F27E35DC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28/04/22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A7B1-ED8F-476B-80FB-9B3E3CCCA9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2712-F273-429C-81A5-27F27E35DC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28/04/22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A7B1-ED8F-476B-80FB-9B3E3CCCA9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2712-F273-429C-81A5-27F27E35DC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28/04/22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A7B1-ED8F-476B-80FB-9B3E3CCCA9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2712-F273-429C-81A5-27F27E35DC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28/04/22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A7B1-ED8F-476B-80FB-9B3E3CCCA9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2712-F273-429C-81A5-27F27E35DC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28/04/22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A7B1-ED8F-476B-80FB-9B3E3CCCA9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2712-F273-429C-81A5-27F27E35DC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28/04/22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A7B1-ED8F-476B-80FB-9B3E3CCCA9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2712-F273-429C-81A5-27F27E35DC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28/04/22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A7B1-ED8F-476B-80FB-9B3E3CCCA9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DF02712-F273-429C-81A5-27F27E35DC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28/04/22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835A7B1-ED8F-476B-80FB-9B3E3CCCA9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  <p:sldLayoutId id="2147484449" r:id="rId9"/>
    <p:sldLayoutId id="2147484450" r:id="rId10"/>
    <p:sldLayoutId id="2147484451" r:id="rId11"/>
    <p:sldLayoutId id="2147484452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black">
                  <a:lumMod val="50000"/>
                  <a:lumOff val="50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black">
                  <a:lumMod val="50000"/>
                  <a:lumOff val="50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82511B-4CA1-471F-9991-B53133AC5EC0}" type="slidenum">
              <a:rPr lang="ru-RU" b="1" smtClean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b="1">
              <a:solidFill>
                <a:prstClr val="black">
                  <a:lumMod val="50000"/>
                  <a:lumOff val="50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39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5" r:id="rId1"/>
    <p:sldLayoutId id="2147484456" r:id="rId2"/>
    <p:sldLayoutId id="2147484457" r:id="rId3"/>
    <p:sldLayoutId id="2147484458" r:id="rId4"/>
    <p:sldLayoutId id="2147484459" r:id="rId5"/>
    <p:sldLayoutId id="2147484460" r:id="rId6"/>
    <p:sldLayoutId id="2147484461" r:id="rId7"/>
    <p:sldLayoutId id="2147484462" r:id="rId8"/>
    <p:sldLayoutId id="2147484463" r:id="rId9"/>
    <p:sldLayoutId id="2147484464" r:id="rId10"/>
    <p:sldLayoutId id="2147484465" r:id="rId11"/>
    <p:sldLayoutId id="2147484466" r:id="rId12"/>
    <p:sldLayoutId id="2147484467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chart" Target="../charts/chart6.xml"/><Relationship Id="rId7" Type="http://schemas.openxmlformats.org/officeDocument/2006/relationships/chart" Target="../charts/chart10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5.emf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0" Type="http://schemas.openxmlformats.org/officeDocument/2006/relationships/image" Target="../media/image61.emf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Microsoft_Excel_97-2003_Worksheet1.xls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ChangeArrowheads="1"/>
          </p:cNvSpPr>
          <p:nvPr/>
        </p:nvSpPr>
        <p:spPr bwMode="auto">
          <a:xfrm>
            <a:off x="-74242" y="1090613"/>
            <a:ext cx="91440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entury Gothic" pitchFamily="34" charset="0"/>
            </a:endParaRPr>
          </a:p>
        </p:txBody>
      </p:sp>
      <p:sp>
        <p:nvSpPr>
          <p:cNvPr id="1031" name="Rectangle 3"/>
          <p:cNvSpPr>
            <a:spLocks noChangeArrowheads="1"/>
          </p:cNvSpPr>
          <p:nvPr/>
        </p:nvSpPr>
        <p:spPr bwMode="auto">
          <a:xfrm>
            <a:off x="-52388" y="1090613"/>
            <a:ext cx="91440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entury Gothic" pitchFamily="34" charset="0"/>
            </a:endParaRPr>
          </a:p>
        </p:txBody>
      </p:sp>
      <p:sp>
        <p:nvSpPr>
          <p:cNvPr id="1032" name="Rectangle 4"/>
          <p:cNvSpPr>
            <a:spLocks noChangeArrowheads="1"/>
          </p:cNvSpPr>
          <p:nvPr/>
        </p:nvSpPr>
        <p:spPr bwMode="auto">
          <a:xfrm>
            <a:off x="-52388" y="1090613"/>
            <a:ext cx="91440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entury Gothic" pitchFamily="34" charset="0"/>
            </a:endParaRPr>
          </a:p>
        </p:txBody>
      </p:sp>
      <p:sp>
        <p:nvSpPr>
          <p:cNvPr id="1033" name="Rectangle 5"/>
          <p:cNvSpPr>
            <a:spLocks noChangeArrowheads="1"/>
          </p:cNvSpPr>
          <p:nvPr/>
        </p:nvSpPr>
        <p:spPr bwMode="auto">
          <a:xfrm>
            <a:off x="-52388" y="1090613"/>
            <a:ext cx="91440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entury Gothic" pitchFamily="34" charset="0"/>
            </a:endParaRPr>
          </a:p>
        </p:txBody>
      </p:sp>
      <p:sp>
        <p:nvSpPr>
          <p:cNvPr id="1034" name="Rectangle 6"/>
          <p:cNvSpPr>
            <a:spLocks noChangeArrowheads="1"/>
          </p:cNvSpPr>
          <p:nvPr/>
        </p:nvSpPr>
        <p:spPr bwMode="auto">
          <a:xfrm>
            <a:off x="1564022" y="2492896"/>
            <a:ext cx="612068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kk-KZ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ОТЧЁТ </a:t>
            </a:r>
            <a:endParaRPr lang="kk-KZ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kk-KZ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 услугам подачи воды по распределительным сетям и </a:t>
            </a:r>
          </a:p>
          <a:p>
            <a:pPr algn="ctr">
              <a:spcBef>
                <a:spcPts val="0"/>
              </a:spcBef>
            </a:pPr>
            <a:r>
              <a:rPr lang="kk-KZ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отвода сточных вод</a:t>
            </a:r>
          </a:p>
          <a:p>
            <a:pPr algn="ctr">
              <a:spcBef>
                <a:spcPts val="0"/>
              </a:spcBef>
            </a:pPr>
            <a:r>
              <a:rPr lang="kk-KZ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 2021 год</a:t>
            </a:r>
            <a:endParaRPr lang="ru-RU" sz="1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/>
            <a:r>
              <a:rPr lang="ru-RU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</a:t>
            </a:r>
          </a:p>
        </p:txBody>
      </p:sp>
      <p:sp>
        <p:nvSpPr>
          <p:cNvPr id="1035" name="Rectangle 9"/>
          <p:cNvSpPr>
            <a:spLocks noChangeArrowheads="1"/>
          </p:cNvSpPr>
          <p:nvPr/>
        </p:nvSpPr>
        <p:spPr bwMode="auto">
          <a:xfrm>
            <a:off x="1149386" y="1757091"/>
            <a:ext cx="669674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ТОО «Водные ресурсы-Маркетинг»</a:t>
            </a:r>
          </a:p>
          <a:p>
            <a:pPr algn="ctr" eaLnBrk="0" hangingPunct="0"/>
            <a:r>
              <a:rPr lang="ru-RU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«Чистая вода – источник жизни!» </a:t>
            </a:r>
            <a:r>
              <a:rPr lang="ru-RU" sz="1600" b="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881372" y="5201330"/>
            <a:ext cx="727648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endParaRPr lang="ru-RU" b="1" kern="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ru-RU" b="1" kern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Генеральный директор </a:t>
            </a:r>
          </a:p>
          <a:p>
            <a:pPr algn="ctr" eaLnBrk="0" hangingPunct="0">
              <a:defRPr/>
            </a:pPr>
            <a:r>
              <a:rPr lang="ru-RU" b="1" kern="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А.О.Орман</a:t>
            </a:r>
            <a:endParaRPr lang="ru-RU" sz="9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/>
            <a:endParaRPr lang="ru-RU" sz="16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/>
            <a:r>
              <a:rPr lang="ru-RU" sz="14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ru-RU" sz="14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4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Шымкент, </a:t>
            </a:r>
          </a:p>
          <a:p>
            <a:pPr algn="ctr" eaLnBrk="0" hangingPunct="0"/>
            <a:r>
              <a:rPr lang="ru-RU" sz="14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29 апреля 2022 год</a:t>
            </a:r>
            <a:r>
              <a:rPr lang="ru-RU" sz="1400" b="0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      </a:t>
            </a:r>
            <a:endParaRPr lang="ru-RU" sz="1400" b="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7" descr="D:\1\Лого\лого-бел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914" y="260648"/>
            <a:ext cx="2189395" cy="157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15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7943" y="4972669"/>
            <a:ext cx="456208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Произведена реконструкция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ограждении водозабора Тассай-1,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Тассай-2 – 2400 м.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преходящий объект с 2020 года.):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требований к системе антитеррористической защиты объектов, уязвимых в террористическом отношении в соответствии с подпунктом 4) пункта 3 статьи 4 Закона Республики Казахстан от 13 июля 1999 года «О противодействии терроризму» Правительство РК.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требований государственных органов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n w="3175">
                <a:solidFill>
                  <a:schemeClr val="bg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\\Oksdauren\доступ\Фото для антимонопольного  19_04_2021\Реконструкция ограждение ЖБ на Тассай-1 и Тассай-2\WhatsApp Image 2020-12-24 at 17.27.3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531" y="692696"/>
            <a:ext cx="3707735" cy="278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\\192.168.14.35\файлы для планерки\Булан\Нурислам\Суреттер\2. Реконструкция ограждении водозабора Тассай-1,2 (переходящий)\WhatsApp Image 2021-07-22 at 12.57.44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69" y="692695"/>
            <a:ext cx="4609463" cy="427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192.168.14.35\файлы для планерки\Булан\Нурислам\Суреттер\2. Реконструкция ограждении водозабора Тассай-1,2 (переходящий)\WhatsApp Image 2021-07-22 at 12.57.4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895" y="3632028"/>
            <a:ext cx="3708395" cy="268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108271"/>
            <a:ext cx="82089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ctr"/>
            <a:r>
              <a:rPr lang="ru-RU" sz="1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Реализованные проекты по «Водозаборные и насосные </a:t>
            </a:r>
            <a:r>
              <a:rPr lang="ru-RU" sz="1600" b="1" dirty="0" smtClean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сооружения»</a:t>
            </a:r>
            <a:endParaRPr lang="ru-RU" sz="1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81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790" y="404664"/>
            <a:ext cx="849504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 smtClean="0">
                <a:latin typeface="Century Gothic" pitchFamily="34" charset="0"/>
                <a:cs typeface="Arial" panose="020B0604020202020204" pitchFamily="34" charset="0"/>
              </a:rPr>
              <a:t>Заменены запорные арматуры на электроприводные затворы для управления через диспетчерскую службу </a:t>
            </a:r>
            <a:r>
              <a:rPr lang="ru-RU" sz="14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 шт</a:t>
            </a:r>
            <a:r>
              <a:rPr lang="ru-RU" sz="1400" b="1" u="sng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200" b="1" dirty="0" smtClean="0">
                <a:latin typeface="Century Gothic" pitchFamily="34" charset="0"/>
                <a:cs typeface="Arial" panose="020B0604020202020204" pitchFamily="34" charset="0"/>
              </a:rPr>
              <a:t>и регуляторов давления </a:t>
            </a: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24 </a:t>
            </a:r>
            <a:r>
              <a:rPr lang="ru-RU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шт</a:t>
            </a: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2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что способствует снижению аварийности, </a:t>
            </a:r>
            <a:r>
              <a:rPr lang="ru-RU" sz="1200" b="1" dirty="0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регулирует и </a:t>
            </a:r>
            <a:r>
              <a:rPr lang="ru-RU" sz="12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удерживает давление воды на заданных параметрах, уменьшает расходы на ликвидацию аварий на </a:t>
            </a:r>
            <a:r>
              <a:rPr lang="ru-RU" sz="1200" b="1" dirty="0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водопроводах. </a:t>
            </a:r>
            <a:endParaRPr lang="ru-RU" sz="1200" b="1" dirty="0">
              <a:ln w="3175">
                <a:solidFill>
                  <a:schemeClr val="bg1"/>
                </a:solidFill>
              </a:ln>
              <a:latin typeface="Century Gothic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9446" y="143054"/>
            <a:ext cx="82790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Реализованные проекты 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«Здания и сооружения»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 descr="C:\Users\Заманбек.WRM.000\Desktop\20 жылдық кітап\ЦДС\регулятор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r="17112"/>
          <a:stretch/>
        </p:blipFill>
        <p:spPr bwMode="auto">
          <a:xfrm>
            <a:off x="4788024" y="1333573"/>
            <a:ext cx="3786664" cy="52637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1" name="Picture 3" descr="C:\Users\Kydyrbaev\Desktop\Banner-Cat-GZ-ABRA-826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33572"/>
            <a:ext cx="4357436" cy="526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48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107504" y="4941168"/>
            <a:ext cx="4896544" cy="169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86" tIns="47893" rIns="95786" bIns="47893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водопроводной сети диаметром 150 мм по </a:t>
            </a:r>
            <a:r>
              <a:rPr lang="ru-RU" alt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12 </a:t>
            </a:r>
            <a:r>
              <a:rPr lang="ru-RU" alt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Енбекшинского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в </a:t>
            </a:r>
            <a:r>
              <a:rPr lang="ru-RU" alt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г.Шымкент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en-US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L-</a:t>
            </a:r>
            <a:r>
              <a:rPr lang="en-US" altLang="ru-RU" sz="16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kk-KZ" altLang="ru-RU" sz="16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088</a:t>
            </a:r>
            <a:r>
              <a:rPr lang="en-US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п.м</a:t>
            </a:r>
            <a:r>
              <a:rPr lang="ru-RU" alt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связи с высокой изношенностью сетей (100%)  и постоянных аварий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kk-KZ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аварий, </a:t>
            </a:r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9433 м3 </a:t>
            </a:r>
            <a:r>
              <a:rPr lang="kk-KZ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потери воды)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водопроводной сети согласно карточек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повреждений.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Трубы построены  в 1969-1975гг. материал трубы-сталь, полезный срок службы которых 25 лет. После реконструкции аварий отсутствуют, обеспечивается бесперебойное водоснабжение, предотвращение вторичного загрязнения воды. </a:t>
            </a:r>
            <a:endParaRPr lang="ru-RU" altLang="ru-RU" sz="1200" b="1" dirty="0">
              <a:solidFill>
                <a:srgbClr val="002060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71681"/>
            <a:ext cx="78673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ctr"/>
            <a:r>
              <a:rPr lang="ru-RU" sz="1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Реализованные проекты по «Реконструкция водопроводных сетей»</a:t>
            </a:r>
          </a:p>
        </p:txBody>
      </p:sp>
      <p:pic>
        <p:nvPicPr>
          <p:cNvPr id="1026" name="Picture 2" descr="\\192.168.14.35\файлы для планерки\Булан\Нурислам\Суреттер\9. Реконструкция водопроводной сети д-150мм по мкр. 12 Енбекшинского района г.Шымкент\WhatsApp Image 2021-07-22 at 11.10.0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088" y="3645024"/>
            <a:ext cx="358138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192.168.14.35\файлы для планерки\Булан\Нурислам\Суреттер\9. Реконструкция водопроводной сети д-150мм по мкр. 12 Енбекшинского района г.Шымкент\WhatsApp Image 2021-07-22 at 11.09.5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088" y="761563"/>
            <a:ext cx="3581383" cy="273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Kydyrbaev\Downloads\WhatsApp Image 2020-07-27 at 11.32.57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2" y="764705"/>
            <a:ext cx="4851138" cy="4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636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370389" y="4212694"/>
            <a:ext cx="4086195" cy="246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86" tIns="47893" rIns="95786" bIns="47893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водовода д-500 мм. от пл.№3 до </a:t>
            </a:r>
            <a:r>
              <a:rPr lang="ru-RU" alt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пр.Тауке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хана (по </a:t>
            </a:r>
            <a:r>
              <a:rPr lang="ru-RU" alt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ул.Желтоксан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ул.Жанкожа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батыр, </a:t>
            </a:r>
            <a:r>
              <a:rPr lang="ru-RU" alt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ул.Иляева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ул.Аймаутова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Енбекшинский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</a:t>
            </a:r>
            <a:r>
              <a:rPr lang="ru-RU" alt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г.Шымкент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(переходящий),  </a:t>
            </a:r>
            <a:r>
              <a:rPr lang="en-US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L-</a:t>
            </a:r>
            <a:r>
              <a:rPr lang="ru-RU" alt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912</a:t>
            </a:r>
            <a:r>
              <a:rPr lang="en-US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п.м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связи с высокой изношенностью сетей (100%)  и постоянных аварий (5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аварий,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114668м3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потери воды) 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водопроводной сети согласно карточек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повреждений.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Трубы построены  в 1969-1975гг. материал трубы-сталь, полезный срок службы которых 25 лет. После реконструкции аварий отсутствуют, обеспечивается бесперебойное водоснабжение, предотвращение вторичного загрязнения воды. </a:t>
            </a:r>
            <a:endParaRPr lang="ru-RU" altLang="ru-RU" sz="1200" b="1" dirty="0">
              <a:solidFill>
                <a:srgbClr val="002060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210126"/>
            <a:ext cx="83839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ctr"/>
            <a:r>
              <a:rPr lang="ru-RU" sz="1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Реализованные проекты по «Реконструкция водопроводных сетей»</a:t>
            </a:r>
          </a:p>
        </p:txBody>
      </p:sp>
      <p:pic>
        <p:nvPicPr>
          <p:cNvPr id="3074" name="Picture 2" descr="\\192.168.14.35\файлы для планерки\Булан\Нурислам\Суреттер\12. Реконструкция водовода сети д-500мм. от пл. №3 по ул. Желтоксан,ул. Жанкожа батыр\WhatsApp Image 2021-07-22 at 09.05.0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519" y="774706"/>
            <a:ext cx="4191975" cy="251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192.168.14.35\файлы для планерки\Булан\Нурислам\Суреттер\12. Реконструкция водовода сети д-500мм. от пл. №3 по ул. Желтоксан,ул. Жанкожа батыр\WhatsApp Image 2021-07-22 at 09.05.0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519" y="3501008"/>
            <a:ext cx="419370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192.168.14.35\файлы для планерки\Булан\Нурислам\Суреттер\12. Реконструкция водовода сети д-500мм. от пл. №3 по ул. Желтоксан,ул. Жанкожа батыр\WhatsApp Image 2021-07-22 at 09.08.06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6" y="774706"/>
            <a:ext cx="408113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53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253946" y="4581128"/>
            <a:ext cx="4220018" cy="194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86" tIns="47893" rIns="95786" bIns="47893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2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Реконструкция водопроводной сети </a:t>
            </a:r>
            <a:r>
              <a:rPr lang="ru-RU" altLang="ru-RU" sz="1200" b="1" dirty="0" err="1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диамтром</a:t>
            </a:r>
            <a:r>
              <a:rPr lang="ru-RU" altLang="ru-RU" sz="12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 150 мм по </a:t>
            </a:r>
            <a:r>
              <a:rPr lang="ru-RU" altLang="ru-RU" sz="1200" b="1" dirty="0" err="1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ул.Гагарина</a:t>
            </a:r>
            <a:r>
              <a:rPr lang="ru-RU" altLang="ru-RU" sz="12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 от ул. Маяковского  до пр. Абая </a:t>
            </a:r>
            <a:r>
              <a:rPr lang="ru-RU" altLang="ru-RU" sz="1200" b="1" dirty="0" err="1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Абайского</a:t>
            </a:r>
            <a:r>
              <a:rPr lang="ru-RU" altLang="ru-RU" sz="12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 района в </a:t>
            </a:r>
            <a:r>
              <a:rPr lang="ru-RU" altLang="ru-RU" sz="1200" b="1" dirty="0" err="1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г.Шымкент</a:t>
            </a:r>
            <a:r>
              <a:rPr lang="ru-RU" altLang="ru-RU" sz="1200" b="1" dirty="0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,  </a:t>
            </a:r>
            <a:r>
              <a:rPr lang="en-US" altLang="ru-RU" sz="1200" b="1" dirty="0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L-</a:t>
            </a:r>
            <a:r>
              <a:rPr lang="ru-RU" altLang="ru-RU" sz="1200" b="1" dirty="0" smtClean="0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909</a:t>
            </a:r>
            <a:r>
              <a:rPr lang="en-US" altLang="ru-RU" sz="1200" b="1" dirty="0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 </a:t>
            </a:r>
            <a:r>
              <a:rPr lang="ru-RU" altLang="ru-RU" sz="1200" b="1" dirty="0" err="1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п.м</a:t>
            </a:r>
            <a:r>
              <a:rPr lang="ru-RU" altLang="ru-RU" sz="1200" b="1" dirty="0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.; </a:t>
            </a:r>
            <a:r>
              <a:rPr lang="ru-RU" alt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связи с высокой изношенностью сетей (100%)  и постоянных аварий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аварий,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59800м3 потери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воды) 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водопроводной сети согласно карточек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повреждений.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Трубы построены  в 1969-1975гг. материал трубы-сталь, полезный срок службы которых 25 лет. После реконструкции аварий отсутствуют, обеспечивается бесперебойное водоснабжение, предотвращение вторичного загрязнения воды. </a:t>
            </a:r>
            <a:endParaRPr lang="ru-RU" altLang="ru-RU" sz="1200" b="1" dirty="0">
              <a:solidFill>
                <a:srgbClr val="002060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210126"/>
            <a:ext cx="83839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ctr"/>
            <a:r>
              <a:rPr lang="ru-RU" sz="1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Реализованные проекты по «Реконструкция водопроводных сетей»</a:t>
            </a:r>
          </a:p>
        </p:txBody>
      </p:sp>
      <p:pic>
        <p:nvPicPr>
          <p:cNvPr id="4098" name="Picture 2" descr="\\192.168.14.35\файлы для планерки\Булан\Нурислам\Суреттер\17. Реконструкция водопроводной сетип д-150мм по ул. Гагарина от ул.Маяковского\WhatsApp Image 2021-07-22 at 10.52.15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55" y="691781"/>
            <a:ext cx="4200809" cy="381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192.168.14.35\файлы для планерки\Булан\Нурислам\Суреттер\17. Реконструкция водопроводной сетип д-150мм по ул. Гагарина от ул.Маяковского\WhatsApp Image 2021-07-22 at 10.52.15 (2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519" y="692696"/>
            <a:ext cx="4193703" cy="271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192.168.14.35\файлы для планерки\Булан\Нурислам\Суреттер\17. Реконструкция водопроводной сетип д-150мм по ул. Гагарина от ул.Маяковского\WhatsApp Image 2021-07-22 at 10.52.1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939" y="3593637"/>
            <a:ext cx="4181555" cy="307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055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289379" y="4653136"/>
            <a:ext cx="4711246" cy="209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86" tIns="47893" rIns="95786" bIns="47893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водопроводной сети диаметром 100 мм по ул. </a:t>
            </a:r>
            <a:r>
              <a:rPr lang="ru-RU" alt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Майлы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кожа от ул. </a:t>
            </a:r>
            <a:r>
              <a:rPr lang="ru-RU" alt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Елшибек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батыра до средней школы №12 </a:t>
            </a:r>
            <a:r>
              <a:rPr lang="ru-RU" alt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Енбекшинского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в </a:t>
            </a:r>
            <a:r>
              <a:rPr lang="ru-RU" alt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г.Шымкент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en-US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L- </a:t>
            </a:r>
            <a:r>
              <a:rPr lang="ru-RU" altLang="ru-RU" sz="16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417</a:t>
            </a:r>
            <a:r>
              <a:rPr lang="en-US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п.м</a:t>
            </a:r>
            <a:r>
              <a:rPr lang="kk-KZ" alt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</a:t>
            </a:r>
            <a:r>
              <a:rPr lang="ru-RU" alt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связи с высокой изношенностью сетей (100%)  и постоянных аварий (3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аварии,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114668м3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потери воды)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водопроводной сети согласно карточек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повреждений.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Трубы построены  в 1969-1975гг. материал трубы-сталь, полезный срок службы которых 25 лет. После реконструкции аварий отсутствуют, обеспечивается бесперебойное водоснабжение, предотвращение вторичного загрязнения воды</a:t>
            </a:r>
            <a:r>
              <a:rPr 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sz="1200" b="1" dirty="0">
              <a:solidFill>
                <a:srgbClr val="002060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9379" y="258693"/>
            <a:ext cx="85689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ctr"/>
            <a:r>
              <a:rPr lang="ru-RU" sz="1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Реализованные проекты по «Реконструкция водопроводных сетей»</a:t>
            </a:r>
          </a:p>
        </p:txBody>
      </p:sp>
      <p:pic>
        <p:nvPicPr>
          <p:cNvPr id="2051" name="Picture 3" descr="\\192.168.14.35\файлы для планерки\Булан\Нурислам\Суреттер\11. Реконструкция водопроводной сети д-100мм по ул.Майлы кожа от ул. Елшибек батыра\WhatsApp Image 2021-07-22 at 10.51.33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6712"/>
            <a:ext cx="396044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Kydyrbaev\Desktop\WhatsApp Image 2019-12-24 at 10.29.37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9" y="836712"/>
            <a:ext cx="4752528" cy="380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366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436229" y="5301208"/>
            <a:ext cx="4063267" cy="151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86" tIns="47893" rIns="95786" bIns="47893">
            <a:spAutoFit/>
          </a:bodyPr>
          <a:lstStyle/>
          <a:p>
            <a:pPr algn="just"/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Реконстукция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канализационной сети д-300 мм по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ул.Тургенова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Сеченова и ул.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Алпысбаева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коллектора №2 по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ул.Нурпейсова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L- </a:t>
            </a:r>
            <a:r>
              <a:rPr lang="ru-RU" sz="16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1432</a:t>
            </a:r>
            <a:r>
              <a:rPr lang="en-US" sz="16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п.м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к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анализационная сеть, год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постройки – 1970, с степенью изношенности - 98%, количество аварий (засоров) на сетях составляет - 5-7 раз в год. Наблюдается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заиленность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зашлакованность-86%. 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395536" y="319556"/>
            <a:ext cx="7877795" cy="58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86" tIns="47893" rIns="95786" bIns="4789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Реализованные проекты по мероприятию «Реконструкция канализационных сетей»</a:t>
            </a:r>
          </a:p>
        </p:txBody>
      </p:sp>
      <p:pic>
        <p:nvPicPr>
          <p:cNvPr id="11266" name="Picture 2" descr="\\192.168.14.35\файлы для планерки\Булан\Фото отчеты канализаций\8c72ccf6-9ce9-46df-9738-79e8850b09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1052736"/>
            <a:ext cx="3816423" cy="258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\\192.168.14.35\файлы для планерки\Булан\Фото отчеты канализаций\09b9e4a6-10a0-4541-bc0d-92bd0ecd39d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29" y="1046395"/>
            <a:ext cx="4135769" cy="421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\\192.168.14.35\файлы для планерки\Булан\Фото отчеты канализаций\d56ad750-0c54-47f5-b9f3-82b570459cc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286" y="3789040"/>
            <a:ext cx="377788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77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251520" y="5444318"/>
            <a:ext cx="3960440" cy="12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86" tIns="47893" rIns="95786" bIns="47893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канализационной сети от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пр.Литейный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ул.Чехова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L-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672</a:t>
            </a:r>
            <a:r>
              <a:rPr lang="en-US" sz="16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п.м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анализационная сеть., год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постройки – 1970, с степенью изношенности - 98%, количество аварий (засоров) на сетях составляет - 5-7 раз в год. Наблюдается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заиленность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зашлакованность-86%. 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395536" y="319556"/>
            <a:ext cx="8424936" cy="58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86" tIns="47893" rIns="95786" bIns="4789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Реализованные проекты по мероприятию «Реконструкция канализационных сетей»</a:t>
            </a:r>
          </a:p>
        </p:txBody>
      </p:sp>
      <p:pic>
        <p:nvPicPr>
          <p:cNvPr id="60418" name="Picture 2" descr="C:\Users\Kydyrbaev\Desktop\фото инвест 2019\WhatsApp Image 2020-05-26 at 12.53.1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61579"/>
            <a:ext cx="3960440" cy="435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\\192.168.14.35\файлы для планерки\Булан\Фото отчеты канализаций\d3e1294c-6113-4177-9097-a070cad58b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52771"/>
            <a:ext cx="4320479" cy="561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76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151506" y="5403668"/>
            <a:ext cx="4492502" cy="148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86" tIns="47893" rIns="95786" bIns="47893">
            <a:spAutoFit/>
          </a:bodyPr>
          <a:lstStyle/>
          <a:p>
            <a:pPr algn="just" fontAlgn="ctr"/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Реконстукция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канала от камеры №77 до приемной камеры канализационных очистных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ооружении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г.Шымкент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L- </a:t>
            </a:r>
            <a:r>
              <a:rPr lang="ru-RU" sz="1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1300</a:t>
            </a:r>
            <a:r>
              <a:rPr lang="en-US" sz="1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п.м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весенних дождей от затора коллектора на приемной камере КОС произошел разлив сточных вод.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Ликвидация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экологических и санитарных последствии (неприятного запаха, предотвращение засора). </a:t>
            </a:r>
          </a:p>
          <a:p>
            <a:pPr algn="just"/>
            <a:endParaRPr lang="ru-RU" sz="1200" dirty="0">
              <a:solidFill>
                <a:srgbClr val="002060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395536" y="319556"/>
            <a:ext cx="7877795" cy="58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86" tIns="47893" rIns="95786" bIns="4789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Реализованные проекты по мероприятию «Реконструкция канализационных сетей»</a:t>
            </a:r>
          </a:p>
        </p:txBody>
      </p:sp>
      <p:pic>
        <p:nvPicPr>
          <p:cNvPr id="7170" name="Picture 2" descr="\\Newserver\мониторинг\МОНИТОРИНГ 2021\ПРЕСС ТУР 2021\Пресс тур 2021 год\антимонопольный сми врм поездка\DSC_08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20338"/>
            <a:ext cx="4536504" cy="452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Newserver\мониторинг\МОНИТОРИНГ 2021\ПРЕСС ТУР 2021\Пресс тур 2021 год\антимонопольный сми врм поездка\DSC_08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403244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\\Newserver\мониторинг\МОНИТОРИНГ 2021\ПРЕСС ТУР 2021\Пресс тур 2021 год\антимонопольный сми врм поездка\DSC_08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4032448" cy="30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61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158142" y="4890320"/>
            <a:ext cx="3672408" cy="185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86" tIns="47893" rIns="95786" bIns="47893">
            <a:spAutoFit/>
          </a:bodyPr>
          <a:lstStyle/>
          <a:p>
            <a:pPr lvl="0" algn="just">
              <a:spcBef>
                <a:spcPct val="50000"/>
              </a:spcBef>
            </a:pP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забора колючей проволокой 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участке очистные сооружения,  </a:t>
            </a:r>
            <a:r>
              <a:rPr lang="en-US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L-</a:t>
            </a:r>
            <a:r>
              <a:rPr lang="kk-KZ" alt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3430</a:t>
            </a:r>
            <a:r>
              <a:rPr lang="en-US" alt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п.м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требований к системе антитеррористической защиты объектов, уязвимых в террористическом отношении в соответствии с подпунктом 4) пункта 3 статьи 4 Закона Республики Казахстан от 13 июля 1999 года «О противодействии терроризму» Правительство РК.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требований государственных органов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200" b="1" dirty="0">
              <a:solidFill>
                <a:srgbClr val="002060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210126"/>
            <a:ext cx="8383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ctr"/>
            <a:r>
              <a:rPr lang="ru-RU" sz="1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Реализованные проекты по «Благоустройство Очистных сооружений </a:t>
            </a:r>
            <a:r>
              <a:rPr lang="ru-RU" sz="1600" b="1" dirty="0" smtClean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канализации»</a:t>
            </a:r>
            <a:endParaRPr lang="ru-RU" sz="1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8194" name="Picture 2" descr="\\192.168.14.35\файлы для планерки\Булан\Нурислам\Суреттер\18. Восстановление забора ключей проволокой на участке очистные сооружения\WhatsApp Image 2021-07-22 at 12.20.4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5" y="795158"/>
            <a:ext cx="3859163" cy="409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192.168.14.35\файлы для планерки\Булан\Нурислам\Суреттер\18. Восстановление забора ключей проволокой на участке очистные сооружения\WhatsApp Image 2021-07-22 at 12.20.4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794901"/>
            <a:ext cx="4783549" cy="270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192.168.14.35\файлы для планерки\Булан\Нурислам\Суреттер\18. Восстановление забора ключей проволокой на участке очистные сооружения\WhatsApp Image 2021-07-22 at 12.20.42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525" y="3645024"/>
            <a:ext cx="4749969" cy="293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084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9511" y="1268760"/>
            <a:ext cx="874126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ТОО </a:t>
            </a:r>
            <a:r>
              <a:rPr lang="ru-RU" sz="1500" b="1" dirty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«Водные ресурсы-Маркетинг</a:t>
            </a: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»- предприятие, успешно работающее </a:t>
            </a:r>
            <a:r>
              <a:rPr lang="ru-RU" sz="1500" b="1" dirty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на рынке услуг </a:t>
            </a: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24 года в рамках государственно-частного партнерства. </a:t>
            </a:r>
            <a:endParaRPr lang="ru-RU" sz="1500" b="1" dirty="0">
              <a:solidFill>
                <a:srgbClr val="3333CC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500" b="1" dirty="0">
              <a:solidFill>
                <a:srgbClr val="3333CC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Компания бесперебойно обеспечивает хозяйственно-питьевой водой население г.Шымкент и ряд населенных пунктов </a:t>
            </a:r>
            <a:r>
              <a:rPr lang="ru-RU" sz="1500" b="1" dirty="0" err="1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Сайрамского</a:t>
            </a:r>
            <a:r>
              <a:rPr lang="ru-RU" sz="1500" b="1" dirty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 района с численностью </a:t>
            </a: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1 </a:t>
            </a:r>
            <a:r>
              <a:rPr lang="ru-RU" sz="1500" b="1" dirty="0" err="1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млн.человек</a:t>
            </a: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 и оказывает услуги по водоотведению с полной очисткой </a:t>
            </a:r>
            <a:r>
              <a:rPr lang="ru-RU" sz="1500" b="1" dirty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сточных вод. </a:t>
            </a:r>
            <a:endParaRPr lang="ru-RU" sz="1500" b="1" dirty="0" smtClean="0">
              <a:solidFill>
                <a:srgbClr val="3333CC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500" b="1" dirty="0" smtClean="0">
              <a:solidFill>
                <a:srgbClr val="3333CC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Предприятие </a:t>
            </a:r>
            <a:r>
              <a:rPr lang="ru-RU" sz="1500" b="1" dirty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работает </a:t>
            </a: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рентабельно. Ежегодная </a:t>
            </a:r>
            <a:r>
              <a:rPr lang="ru-RU" sz="1500" b="1" dirty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начисляемая сумма налога </a:t>
            </a: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за счет оказываемых услуг водоснабжения и водоотведения составляет </a:t>
            </a:r>
            <a:r>
              <a:rPr lang="ru-RU" sz="1500" b="1" dirty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в пределах </a:t>
            </a: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15 </a:t>
            </a:r>
            <a:r>
              <a:rPr lang="ru-RU" sz="1500" b="1" dirty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% </a:t>
            </a: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годового дохода. </a:t>
            </a:r>
            <a:r>
              <a:rPr lang="en-US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C </a:t>
            </a:r>
            <a:r>
              <a:rPr lang="kk-KZ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момента образования по</a:t>
            </a: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 2021 г. по всем видам налогов начислено </a:t>
            </a:r>
            <a:r>
              <a:rPr lang="en-US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1</a:t>
            </a: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2,4 </a:t>
            </a:r>
            <a:r>
              <a:rPr lang="ru-RU" sz="1500" b="1" dirty="0" err="1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млрд.тенге</a:t>
            </a: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500" b="1" dirty="0">
              <a:solidFill>
                <a:srgbClr val="3333CC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Предприятие, начиная с </a:t>
            </a:r>
            <a:r>
              <a:rPr lang="ru-RU" sz="1500" b="1" dirty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2009 </a:t>
            </a: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года, сотрудничает </a:t>
            </a:r>
            <a:r>
              <a:rPr lang="ru-RU" sz="1500" b="1" dirty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с </a:t>
            </a: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Европейским </a:t>
            </a:r>
            <a:r>
              <a:rPr lang="ru-RU" sz="1500" b="1" dirty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банком реконструкции и развития </a:t>
            </a: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(ЕБРР) по </a:t>
            </a:r>
            <a:r>
              <a:rPr lang="ru-RU" sz="1500" b="1" dirty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привлечению </a:t>
            </a: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инвестиций в систему </a:t>
            </a:r>
            <a:r>
              <a:rPr lang="ru-RU" sz="1500" b="1" dirty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водоснабжения и водоотведения.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500" b="1" dirty="0">
              <a:solidFill>
                <a:srgbClr val="3333CC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За </a:t>
            </a: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2009-2020 </a:t>
            </a:r>
            <a:r>
              <a:rPr lang="ru-RU" sz="1500" b="1" dirty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гг. подписано с ЕБРР </a:t>
            </a:r>
            <a:r>
              <a:rPr lang="en-US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5</a:t>
            </a: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 </a:t>
            </a:r>
            <a:r>
              <a:rPr lang="ru-RU" sz="1500" b="1" dirty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договора на общую сумму </a:t>
            </a:r>
            <a:r>
              <a:rPr lang="en-US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1</a:t>
            </a: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5,4 </a:t>
            </a:r>
            <a:r>
              <a:rPr lang="ru-RU" sz="1500" b="1" dirty="0" err="1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млрд.тенге</a:t>
            </a: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 со </a:t>
            </a:r>
            <a:r>
              <a:rPr lang="ru-RU" sz="1500" b="1" dirty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ставкой вознаграждения 5,5 % </a:t>
            </a: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годовых, </a:t>
            </a:r>
            <a:r>
              <a:rPr lang="ru-RU" sz="1500" b="1" dirty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сроком на </a:t>
            </a: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13 лет, освоено полностью</a:t>
            </a:r>
            <a:r>
              <a:rPr lang="ru-RU" sz="1500" b="1" dirty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. Все условия кредитного договора выполняются предприятием и банком своевременно и качественно. </a:t>
            </a: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На сегодняшний день возвращено 11,4  </a:t>
            </a:r>
            <a:r>
              <a:rPr lang="ru-RU" sz="1500" b="1" dirty="0" err="1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млрд.тенге</a:t>
            </a: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.</a:t>
            </a:r>
            <a:endParaRPr lang="ru-RU" sz="1500" b="1" dirty="0">
              <a:solidFill>
                <a:srgbClr val="FF0000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На </a:t>
            </a:r>
            <a:r>
              <a:rPr lang="ru-RU" sz="1500" b="1" dirty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основании трехстороннего договора между  Правительством </a:t>
            </a: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РК, ЕБРР и </a:t>
            </a:r>
            <a:r>
              <a:rPr lang="ru-RU" sz="1500" b="1" dirty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ТОО </a:t>
            </a:r>
            <a:r>
              <a:rPr lang="ru-RU" sz="1500" b="1" dirty="0" err="1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ВРиМ</a:t>
            </a:r>
            <a:r>
              <a:rPr lang="ru-RU" sz="1500" b="1" dirty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» по программе «</a:t>
            </a:r>
            <a:r>
              <a:rPr lang="kk-KZ" sz="1500" b="1" dirty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Нұрлы-Жол</a:t>
            </a:r>
            <a:r>
              <a:rPr lang="ru-RU" sz="1500" b="1" dirty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» </a:t>
            </a: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выделено </a:t>
            </a:r>
            <a:r>
              <a:rPr lang="ru-RU" sz="1500" b="1" dirty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Правительством РК </a:t>
            </a: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в виде господдержки субсидий на сумму 4,6 </a:t>
            </a:r>
            <a:r>
              <a:rPr lang="ru-RU" sz="1500" b="1" dirty="0" err="1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млрд.тенге</a:t>
            </a:r>
            <a:r>
              <a:rPr lang="ru-RU" sz="15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. </a:t>
            </a:r>
          </a:p>
        </p:txBody>
      </p:sp>
      <p:pic>
        <p:nvPicPr>
          <p:cNvPr id="3" name="Picture 7" descr="D:\1\Лого\лого-бел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257"/>
            <a:ext cx="1181640" cy="85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D:\1\ТУРДАЛИЕВ Ж.У\Новая папка\427e9aa72082cdf4b4d2d8bf57d066a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475" y="4182"/>
            <a:ext cx="891868" cy="91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7330175" y="24469"/>
            <a:ext cx="1590600" cy="964508"/>
            <a:chOff x="7040740" y="234180"/>
            <a:chExt cx="1590600" cy="964508"/>
          </a:xfrm>
        </p:grpSpPr>
        <p:pic>
          <p:nvPicPr>
            <p:cNvPr id="7" name="Picture 3" descr="D:\1\ТУРДАЛИЕВ Ж.У\Новая папка\page1_img8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21" y="234180"/>
              <a:ext cx="685523" cy="632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D:\1\ТУРДАЛИЕВ Ж.У\Новая папка\page2_img8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0740" y="861593"/>
              <a:ext cx="1590600" cy="337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618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467544" y="3933056"/>
            <a:ext cx="4280713" cy="27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86" tIns="47893" rIns="95786" bIns="47893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В </a:t>
            </a:r>
            <a:r>
              <a:rPr lang="ru-RU" sz="12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рамках государственной программы "Цифровой Казахстан" предприятие внедряет систему дистанционной передачи данных показаний квартальных, общеуличных и общедомовых приборов учета воды  с помощью технологии LPWAN и </a:t>
            </a:r>
            <a:r>
              <a:rPr lang="ru-RU" sz="1200" b="1" dirty="0" err="1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LoRaWAN</a:t>
            </a:r>
            <a:r>
              <a:rPr lang="ru-RU" sz="1200" b="1" dirty="0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 всего установлено </a:t>
            </a:r>
            <a:r>
              <a:rPr lang="ru-RU" sz="1400" b="1" dirty="0" smtClean="0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1315</a:t>
            </a:r>
            <a:r>
              <a:rPr lang="ru-RU" sz="1200" b="1" dirty="0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шт</a:t>
            </a:r>
            <a:r>
              <a:rPr lang="ru-RU" sz="1200" b="1" dirty="0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 и производит замену квартальных, </a:t>
            </a:r>
            <a:r>
              <a:rPr lang="ru-RU" sz="1200" b="1" dirty="0" err="1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общеуличных</a:t>
            </a:r>
            <a:r>
              <a:rPr lang="ru-RU" sz="1200" b="1" dirty="0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 и общедомовых приборов учета всего  установлено (заменено) </a:t>
            </a:r>
            <a:r>
              <a:rPr lang="ru-RU" sz="1400" b="1" dirty="0" smtClean="0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1417</a:t>
            </a:r>
            <a:r>
              <a:rPr lang="ru-RU" sz="1200" b="1" dirty="0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 шт. </a:t>
            </a:r>
            <a:r>
              <a:rPr lang="ru-RU" sz="12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Данные мероприятия проводятся для достоверного учета воды, и нахождения точек в которых имеются скрытые подземные утечки воды. Данное мероприятие позволяет снизить нормативные технические потери до утвержденного уровня.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143054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Реализованные проекты по мероприятию «Внедрение технологического и энергетического 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оборудования»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467" name="Picture 3" descr="\\Newserver\мониторинг\МОНИТОРИНГ 2020\Тендер\WhatsApp Image 2020-05-25 at 16.07.1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798" y="860737"/>
            <a:ext cx="3960439" cy="291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Kydyrbaev\Desktop\Рабочие документы\Новая папка\водомер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4280713" cy="29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Newserver\мониторинг\МОНИТОРИНГ 2020\Тендер\WhatsApp Image 2020-05-25 at 16.07.16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797" y="3829155"/>
            <a:ext cx="3960439" cy="284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16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317140" y="618073"/>
            <a:ext cx="857534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defRPr/>
            </a:pPr>
            <a:r>
              <a:rPr lang="ru-RU" sz="1100" b="1" dirty="0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Приобретены всего </a:t>
            </a:r>
            <a:r>
              <a:rPr lang="ru-RU" sz="1100" b="1" dirty="0" smtClean="0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61 единиц </a:t>
            </a:r>
            <a:r>
              <a:rPr lang="ru-RU" sz="1100" b="1" dirty="0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специальной </a:t>
            </a:r>
            <a:r>
              <a:rPr lang="ru-RU" sz="11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техники и автотранспортных средств</a:t>
            </a:r>
            <a:r>
              <a:rPr lang="ru-RU" sz="1100" b="1" dirty="0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. </a:t>
            </a:r>
          </a:p>
          <a:p>
            <a:pPr eaLnBrk="1" hangingPunct="1">
              <a:defRPr/>
            </a:pPr>
            <a:r>
              <a:rPr lang="ru-RU" sz="1100" b="1" dirty="0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Из них в </a:t>
            </a:r>
            <a:r>
              <a:rPr lang="ru-RU" sz="11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целях быстрого </a:t>
            </a:r>
            <a:r>
              <a:rPr lang="ru-RU" sz="1100" b="1" dirty="0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восстановления аварийно-восстановительных работ на сетях </a:t>
            </a:r>
            <a:r>
              <a:rPr lang="ru-RU" sz="11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для аварийных </a:t>
            </a:r>
            <a:r>
              <a:rPr lang="ru-RU" sz="1100" b="1" dirty="0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бригад были приобретены автомобиль Экскаватор – </a:t>
            </a:r>
            <a:r>
              <a:rPr lang="ru-RU" sz="1100" b="1" dirty="0" smtClean="0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3 единиц, </a:t>
            </a:r>
            <a:r>
              <a:rPr lang="ru-RU" sz="1100" b="1" dirty="0" smtClean="0">
                <a:solidFill>
                  <a:srgbClr val="000066"/>
                </a:solidFill>
                <a:latin typeface="Century Gothic" pitchFamily="34" charset="0"/>
                <a:cs typeface="Times New Roman" pitchFamily="18" charset="0"/>
              </a:rPr>
              <a:t>пневмоколесный</a:t>
            </a:r>
            <a:r>
              <a:rPr lang="ru-RU" sz="1100" b="1" dirty="0" smtClean="0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 </a:t>
            </a:r>
            <a:r>
              <a:rPr lang="ru-RU" sz="1100" b="1" dirty="0">
                <a:solidFill>
                  <a:srgbClr val="000066"/>
                </a:solidFill>
                <a:latin typeface="Century Gothic" pitchFamily="34" charset="0"/>
                <a:cs typeface="Times New Roman" pitchFamily="18" charset="0"/>
              </a:rPr>
              <a:t>трактор </a:t>
            </a:r>
            <a:r>
              <a:rPr lang="ru-RU" sz="1100" b="1" dirty="0" smtClean="0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– 2 единиц, </a:t>
            </a:r>
            <a:r>
              <a:rPr lang="ru-RU" sz="1100" b="1" dirty="0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оборудование Мотопомпа – </a:t>
            </a:r>
            <a:r>
              <a:rPr lang="ru-RU" sz="1100" b="1" dirty="0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2</a:t>
            </a:r>
            <a:r>
              <a:rPr lang="ru-RU" sz="1100" b="1" dirty="0" smtClean="0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 единиц</a:t>
            </a:r>
            <a:r>
              <a:rPr lang="ru-RU" sz="1100" b="1" dirty="0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, Газоанализатор– </a:t>
            </a:r>
            <a:r>
              <a:rPr lang="ru-RU" sz="1100" b="1" dirty="0" smtClean="0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1 единица</a:t>
            </a:r>
            <a:r>
              <a:rPr lang="ru-RU" sz="1100" b="1" dirty="0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, и т.д.</a:t>
            </a:r>
            <a:endParaRPr lang="ru-RU" sz="1100" b="1" dirty="0">
              <a:solidFill>
                <a:srgbClr val="002060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539552" y="188640"/>
            <a:ext cx="8187226" cy="46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86" tIns="47893" rIns="95786" bIns="47893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200" b="1" dirty="0">
                <a:solidFill>
                  <a:srgbClr val="FF0000"/>
                </a:solidFill>
                <a:latin typeface="Century Gothic" pitchFamily="34" charset="0"/>
                <a:cs typeface="Arial" panose="020B0604020202020204" pitchFamily="34" charset="0"/>
              </a:rPr>
              <a:t>Реализованные проекты по мероприятию « Внедрение технологического и энергетического оборудования</a:t>
            </a:r>
            <a:r>
              <a:rPr lang="ru-RU" altLang="ru-RU" sz="1200" b="1" dirty="0" smtClean="0">
                <a:solidFill>
                  <a:srgbClr val="FF0000"/>
                </a:solidFill>
                <a:latin typeface="Century Gothic" pitchFamily="34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3" name="Picture 4" descr="C:\Users\Kydyrbaev\Desktop\фото инвест 2019\1-20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12776"/>
            <a:ext cx="374441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Kydyrbaev\Desktop\CM20170613-51122-336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40" y="1387515"/>
            <a:ext cx="4470884" cy="366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Kydyrbaev\Desktop\фото инвест 2019\мотопомп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769767"/>
            <a:ext cx="2088232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Kydyrbaev\Desktop\Без названи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057136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83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450127" y="260648"/>
            <a:ext cx="83529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3300"/>
                </a:solidFill>
                <a:latin typeface="Arial" panose="020B0604020202020204" pitchFamily="34" charset="0"/>
                <a:ea typeface="Meiryo UI" pitchFamily="34" charset="-128"/>
                <a:cs typeface="Arial" panose="020B0604020202020204" pitchFamily="34" charset="0"/>
              </a:rPr>
              <a:t>Качество питьевой воды города Шымкент </a:t>
            </a:r>
            <a:r>
              <a:rPr lang="ru-RU" sz="1600" b="1" dirty="0" smtClean="0">
                <a:solidFill>
                  <a:srgbClr val="FF3300"/>
                </a:solidFill>
                <a:latin typeface="Arial" panose="020B0604020202020204" pitchFamily="34" charset="0"/>
                <a:ea typeface="Meiryo UI" pitchFamily="34" charset="-128"/>
                <a:cs typeface="Arial" panose="020B0604020202020204" pitchFamily="34" charset="0"/>
              </a:rPr>
              <a:t>на 2021 год.</a:t>
            </a:r>
            <a:endParaRPr lang="ru-RU" sz="1600" dirty="0">
              <a:solidFill>
                <a:srgbClr val="FF3300"/>
              </a:solidFill>
              <a:latin typeface="Arial" panose="020B0604020202020204" pitchFamily="34" charset="0"/>
              <a:ea typeface="Meiryo UI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186768"/>
              </p:ext>
            </p:extLst>
          </p:nvPr>
        </p:nvGraphicFramePr>
        <p:xfrm>
          <a:off x="323528" y="692696"/>
          <a:ext cx="8496944" cy="46345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39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302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776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8278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664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№</a:t>
                      </a:r>
                      <a:endParaRPr lang="ru-RU" sz="1000" b="1" dirty="0">
                        <a:effectLst/>
                        <a:latin typeface="Century Gothic" pitchFamily="34" charset="0"/>
                        <a:ea typeface="Meiryo UI" pitchFamily="34" charset="-128"/>
                        <a:cs typeface="Arial" pitchFamily="34" charset="0"/>
                      </a:endParaRP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Наименование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Единица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Измерения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ПДК</a:t>
                      </a:r>
                      <a:r>
                        <a:rPr lang="en-US" sz="1000" b="1" baseline="0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соответствия</a:t>
                      </a:r>
                    </a:p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ГОСТ 2874-82 ''Вода питьевая''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Санитарные правила </a:t>
                      </a:r>
                    </a:p>
                    <a:p>
                      <a:pPr indent="12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№ 209 от 16.03.2015 г.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Питьевая вода в  </a:t>
                      </a:r>
                      <a:r>
                        <a:rPr lang="ru-RU" sz="1000" b="1" dirty="0" smtClean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20</a:t>
                      </a:r>
                      <a:r>
                        <a:rPr lang="en-US" sz="1000" b="1" dirty="0" smtClean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2</a:t>
                      </a:r>
                      <a:r>
                        <a:rPr lang="ru-RU" sz="1000" b="1" dirty="0" smtClean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1 </a:t>
                      </a: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год </a:t>
                      </a:r>
                    </a:p>
                  </a:txBody>
                  <a:tcPr marL="34069" marR="34069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1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1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Температура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град.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-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-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12,5</a:t>
                      </a:r>
                      <a:endParaRPr lang="ru-RU" sz="1000" b="1" dirty="0">
                        <a:effectLst/>
                        <a:latin typeface="Century Gothic" pitchFamily="34" charset="0"/>
                        <a:ea typeface="Meiryo UI" pitchFamily="34" charset="-128"/>
                        <a:cs typeface="Arial" pitchFamily="34" charset="0"/>
                      </a:endParaRPr>
                    </a:p>
                  </a:txBody>
                  <a:tcPr marL="34069" marR="34069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1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2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Запах при 20</a:t>
                      </a:r>
                      <a:r>
                        <a:rPr lang="ru-RU" sz="1000" b="1" baseline="30000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о</a:t>
                      </a: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С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балл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2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2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-</a:t>
                      </a:r>
                    </a:p>
                  </a:txBody>
                  <a:tcPr marL="34069" marR="34069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1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3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Запах при 60</a:t>
                      </a:r>
                      <a:r>
                        <a:rPr lang="ru-RU" sz="1000" b="1" baseline="30000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о</a:t>
                      </a: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С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балл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2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2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-</a:t>
                      </a:r>
                    </a:p>
                  </a:txBody>
                  <a:tcPr marL="34069" marR="34069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1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4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Привкус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балл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2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2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0</a:t>
                      </a:r>
                    </a:p>
                  </a:txBody>
                  <a:tcPr marL="34069" marR="34069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1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5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Цветность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град.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20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20(35)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0</a:t>
                      </a:r>
                    </a:p>
                  </a:txBody>
                  <a:tcPr marL="34069" marR="34069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1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6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Мутность 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мг/дм</a:t>
                      </a:r>
                      <a:r>
                        <a:rPr lang="ru-RU" sz="1000" b="1" baseline="3000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3</a:t>
                      </a:r>
                      <a:endParaRPr lang="ru-RU" sz="1000" b="1">
                        <a:effectLst/>
                        <a:latin typeface="Century Gothic" pitchFamily="34" charset="0"/>
                        <a:ea typeface="Meiryo UI" pitchFamily="34" charset="-128"/>
                        <a:cs typeface="Arial" pitchFamily="34" charset="0"/>
                      </a:endParaRP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1,5(2,0)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2,6(3,5)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0</a:t>
                      </a:r>
                    </a:p>
                  </a:txBody>
                  <a:tcPr marL="34069" marR="34069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59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7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Остаточный активный хлор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мг/дм</a:t>
                      </a:r>
                      <a:r>
                        <a:rPr lang="ru-RU" sz="1000" b="1" baseline="3000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3</a:t>
                      </a:r>
                      <a:endParaRPr lang="ru-RU" sz="1000" b="1">
                        <a:effectLst/>
                        <a:latin typeface="Century Gothic" pitchFamily="34" charset="0"/>
                        <a:ea typeface="Meiryo UI" pitchFamily="34" charset="-128"/>
                        <a:cs typeface="Arial" pitchFamily="34" charset="0"/>
                      </a:endParaRP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0,3-0,5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0,3-0,5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0,2</a:t>
                      </a:r>
                    </a:p>
                  </a:txBody>
                  <a:tcPr marL="34069" marR="34069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1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8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рН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рН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6,0-9,0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6,0-9,0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7,51</a:t>
                      </a:r>
                      <a:endParaRPr lang="ru-RU" sz="1000" b="1" dirty="0">
                        <a:effectLst/>
                        <a:latin typeface="Century Gothic" pitchFamily="34" charset="0"/>
                        <a:ea typeface="Meiryo UI" pitchFamily="34" charset="-128"/>
                        <a:cs typeface="Arial" pitchFamily="34" charset="0"/>
                      </a:endParaRPr>
                    </a:p>
                  </a:txBody>
                  <a:tcPr marL="34069" marR="34069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1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9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Бериллий 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мг/дм</a:t>
                      </a:r>
                      <a:r>
                        <a:rPr lang="ru-RU" sz="1000" b="1" baseline="3000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3</a:t>
                      </a:r>
                      <a:endParaRPr lang="ru-RU" sz="1000" b="1">
                        <a:effectLst/>
                        <a:latin typeface="Century Gothic" pitchFamily="34" charset="0"/>
                        <a:ea typeface="Meiryo UI" pitchFamily="34" charset="-128"/>
                        <a:cs typeface="Arial" pitchFamily="34" charset="0"/>
                      </a:endParaRP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0,0002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0,0002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0,0000</a:t>
                      </a:r>
                    </a:p>
                  </a:txBody>
                  <a:tcPr marL="34069" marR="34069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1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10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Бор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мг/дм</a:t>
                      </a:r>
                      <a:r>
                        <a:rPr lang="ru-RU" sz="1000" b="1" baseline="3000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3</a:t>
                      </a:r>
                      <a:endParaRPr lang="ru-RU" sz="1000" b="1">
                        <a:effectLst/>
                        <a:latin typeface="Century Gothic" pitchFamily="34" charset="0"/>
                        <a:ea typeface="Meiryo UI" pitchFamily="34" charset="-128"/>
                        <a:cs typeface="Arial" pitchFamily="34" charset="0"/>
                      </a:endParaRP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0,5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0,5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0,0</a:t>
                      </a:r>
                    </a:p>
                  </a:txBody>
                  <a:tcPr marL="34069" marR="34069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41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11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Железо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мг/дм</a:t>
                      </a:r>
                      <a:r>
                        <a:rPr lang="ru-RU" sz="1000" b="1" baseline="30000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3</a:t>
                      </a:r>
                      <a:endParaRPr lang="ru-RU" sz="1000" b="1" dirty="0">
                        <a:effectLst/>
                        <a:latin typeface="Century Gothic" pitchFamily="34" charset="0"/>
                        <a:ea typeface="Meiryo UI" pitchFamily="34" charset="-128"/>
                        <a:cs typeface="Arial" pitchFamily="34" charset="0"/>
                      </a:endParaRP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0,3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0,3(1,0)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0,00</a:t>
                      </a:r>
                      <a:endParaRPr lang="ru-RU" sz="1000" b="1" dirty="0">
                        <a:effectLst/>
                        <a:latin typeface="Century Gothic" pitchFamily="34" charset="0"/>
                        <a:ea typeface="Meiryo UI" pitchFamily="34" charset="-128"/>
                        <a:cs typeface="Arial" pitchFamily="34" charset="0"/>
                      </a:endParaRPr>
                    </a:p>
                  </a:txBody>
                  <a:tcPr marL="34069" marR="34069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41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12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Марганец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мг/дм</a:t>
                      </a:r>
                      <a:r>
                        <a:rPr lang="ru-RU" sz="1000" b="1" baseline="3000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3</a:t>
                      </a:r>
                      <a:endParaRPr lang="ru-RU" sz="1000" b="1">
                        <a:effectLst/>
                        <a:latin typeface="Century Gothic" pitchFamily="34" charset="0"/>
                        <a:ea typeface="Meiryo UI" pitchFamily="34" charset="-128"/>
                        <a:cs typeface="Arial" pitchFamily="34" charset="0"/>
                      </a:endParaRP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0,1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0,1(0,5)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0,0</a:t>
                      </a:r>
                    </a:p>
                  </a:txBody>
                  <a:tcPr marL="34069" marR="34069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41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13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Жесткость общая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ммоль/дм</a:t>
                      </a:r>
                      <a:r>
                        <a:rPr lang="ru-RU" sz="1000" b="1" baseline="3000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3</a:t>
                      </a:r>
                      <a:endParaRPr lang="ru-RU" sz="1000" b="1">
                        <a:effectLst/>
                        <a:latin typeface="Century Gothic" pitchFamily="34" charset="0"/>
                        <a:ea typeface="Meiryo UI" pitchFamily="34" charset="-128"/>
                        <a:cs typeface="Arial" pitchFamily="34" charset="0"/>
                      </a:endParaRP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7,0-(10,0)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7,0(10,0)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3,8</a:t>
                      </a:r>
                      <a:endParaRPr lang="ru-RU" sz="1000" b="1" dirty="0">
                        <a:effectLst/>
                        <a:latin typeface="Century Gothic" pitchFamily="34" charset="0"/>
                        <a:ea typeface="Meiryo UI" pitchFamily="34" charset="-128"/>
                        <a:cs typeface="Arial" pitchFamily="34" charset="0"/>
                      </a:endParaRPr>
                    </a:p>
                  </a:txBody>
                  <a:tcPr marL="34069" marR="34069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41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14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Нитраты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мг/дм</a:t>
                      </a:r>
                      <a:r>
                        <a:rPr lang="ru-RU" sz="1000" b="1" baseline="30000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3</a:t>
                      </a:r>
                      <a:endParaRPr lang="ru-RU" sz="1000" b="1" dirty="0">
                        <a:effectLst/>
                        <a:latin typeface="Century Gothic" pitchFamily="34" charset="0"/>
                        <a:ea typeface="Meiryo UI" pitchFamily="34" charset="-128"/>
                        <a:cs typeface="Arial" pitchFamily="34" charset="0"/>
                      </a:endParaRP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45,0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45,0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9,0</a:t>
                      </a:r>
                      <a:endParaRPr lang="ru-RU" sz="1000" b="1" dirty="0">
                        <a:effectLst/>
                        <a:latin typeface="Century Gothic" pitchFamily="34" charset="0"/>
                        <a:ea typeface="Meiryo UI" pitchFamily="34" charset="-128"/>
                        <a:cs typeface="Arial" pitchFamily="34" charset="0"/>
                      </a:endParaRPr>
                    </a:p>
                  </a:txBody>
                  <a:tcPr marL="34069" marR="34069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41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15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Молибден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мг/дм</a:t>
                      </a:r>
                      <a:r>
                        <a:rPr lang="ru-RU" sz="1000" b="1" baseline="3000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3</a:t>
                      </a:r>
                      <a:endParaRPr lang="ru-RU" sz="1000" b="1">
                        <a:effectLst/>
                        <a:latin typeface="Century Gothic" pitchFamily="34" charset="0"/>
                        <a:ea typeface="Meiryo UI" pitchFamily="34" charset="-128"/>
                        <a:cs typeface="Arial" pitchFamily="34" charset="0"/>
                      </a:endParaRP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0,25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0,25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0,0</a:t>
                      </a:r>
                    </a:p>
                  </a:txBody>
                  <a:tcPr marL="34069" marR="34069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41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16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Медь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мг/дм</a:t>
                      </a:r>
                      <a:r>
                        <a:rPr lang="ru-RU" sz="1000" b="1" baseline="30000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3</a:t>
                      </a:r>
                      <a:endParaRPr lang="ru-RU" sz="1000" b="1" dirty="0">
                        <a:effectLst/>
                        <a:latin typeface="Century Gothic" pitchFamily="34" charset="0"/>
                        <a:ea typeface="Meiryo UI" pitchFamily="34" charset="-128"/>
                        <a:cs typeface="Arial" pitchFamily="34" charset="0"/>
                      </a:endParaRP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1,0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1,0</a:t>
                      </a:r>
                    </a:p>
                  </a:txBody>
                  <a:tcPr marL="34069" marR="34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itchFamily="34" charset="0"/>
                          <a:ea typeface="Meiryo UI" pitchFamily="34" charset="-128"/>
                          <a:cs typeface="Arial" pitchFamily="34" charset="0"/>
                        </a:rPr>
                        <a:t>0,0</a:t>
                      </a:r>
                    </a:p>
                  </a:txBody>
                  <a:tcPr marL="34069" marR="34069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16025" y="5301208"/>
            <a:ext cx="8676455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1300" b="1" dirty="0">
                <a:solidFill>
                  <a:srgbClr val="0000FF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Подаваемая вода после добычи и обеззараживания полностью соответствует санитарно-экологическим требованиям</a:t>
            </a:r>
            <a:r>
              <a:rPr lang="ru-RU" sz="1300" b="1" dirty="0" smtClean="0">
                <a:solidFill>
                  <a:srgbClr val="0000FF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. Производственный контроль воды производится согласно МЗРК СП№209 от 16.03.2015 г. по </a:t>
            </a: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44 показателям </a:t>
            </a:r>
            <a:r>
              <a:rPr lang="ru-RU" sz="1300" b="1" dirty="0" smtClean="0">
                <a:solidFill>
                  <a:srgbClr val="0000FF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(</a:t>
            </a:r>
            <a:r>
              <a:rPr lang="ru-RU" sz="13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общие физико-химические, </a:t>
            </a:r>
            <a:r>
              <a:rPr lang="ru-RU" sz="13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органолептические</a:t>
            </a:r>
            <a:r>
              <a:rPr lang="ru-RU" sz="13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бактериологические и </a:t>
            </a:r>
            <a:r>
              <a:rPr lang="ru-RU" sz="13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паразитологические</a:t>
            </a:r>
            <a:r>
              <a:rPr lang="ru-RU" sz="13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радиологические, </a:t>
            </a:r>
            <a:r>
              <a:rPr lang="ru-RU" sz="13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органические и другие параметры </a:t>
            </a:r>
            <a:r>
              <a:rPr lang="ru-RU" sz="1300" b="1" dirty="0" smtClean="0">
                <a:solidFill>
                  <a:srgbClr val="0000FF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воды) распределительной сети по </a:t>
            </a: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127 контрольным точкам</a:t>
            </a:r>
            <a:r>
              <a:rPr lang="ru-RU" sz="13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300" b="1" dirty="0">
              <a:solidFill>
                <a:srgbClr val="0000FF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3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85698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На основании поручения Главы государства, данные на Совете безопасности от 07.11.2018 г., ТОО «Водные ресурсы-Маркетинг», несмотря  на высокую изношенность водопроводных и канализационных сетей (изношенность водопроводных и канализационных систем </a:t>
            </a:r>
            <a:r>
              <a:rPr lang="ru-RU" sz="1100" dirty="0" err="1" smtClean="0"/>
              <a:t>г.Шымкент</a:t>
            </a:r>
            <a:r>
              <a:rPr lang="ru-RU" sz="1100" dirty="0" smtClean="0"/>
              <a:t> по состоянию на 01.01.2020 года составляет соответственно 47,2% и 77,08%) </a:t>
            </a:r>
            <a:r>
              <a:rPr lang="ru-RU" sz="1100" i="1" u="sng" dirty="0" smtClean="0"/>
              <a:t>снизило тарифы на услуги водоснабжения и канализации</a:t>
            </a:r>
            <a:r>
              <a:rPr lang="ru-RU" sz="1100" dirty="0" smtClean="0"/>
              <a:t>:</a:t>
            </a:r>
          </a:p>
          <a:p>
            <a:pPr lvl="0"/>
            <a:r>
              <a:rPr lang="ru-RU" sz="1100" dirty="0" smtClean="0"/>
              <a:t>с 1 января 2019 года на 13,8 % от утвержденного тарифа и в результате чего плановый доход предприятия в 2019 году сократился на 1191,7 </a:t>
            </a:r>
            <a:r>
              <a:rPr lang="ru-RU" sz="1100" dirty="0" err="1" smtClean="0"/>
              <a:t>млн.тенге</a:t>
            </a:r>
            <a:r>
              <a:rPr lang="ru-RU" sz="1100" dirty="0" smtClean="0"/>
              <a:t>;</a:t>
            </a:r>
          </a:p>
          <a:p>
            <a:pPr lvl="0"/>
            <a:r>
              <a:rPr lang="ru-RU" sz="1100" u="sng" dirty="0" smtClean="0"/>
              <a:t>с 1 января 2020</a:t>
            </a:r>
            <a:r>
              <a:rPr lang="ru-RU" sz="1100" dirty="0" smtClean="0"/>
              <a:t> года на 13,6 % от утвержденного тарифа, в результате чего  сокращен плановый доход предприятия в 2020 году на 1 331,3 </a:t>
            </a:r>
            <a:r>
              <a:rPr lang="ru-RU" sz="1100" dirty="0" err="1" smtClean="0"/>
              <a:t>млн.тенге</a:t>
            </a:r>
            <a:r>
              <a:rPr lang="ru-RU" sz="1100" dirty="0" smtClean="0"/>
              <a:t>;</a:t>
            </a:r>
          </a:p>
          <a:p>
            <a:pPr lvl="0"/>
            <a:r>
              <a:rPr lang="ru-RU" sz="1100" u="sng" dirty="0" smtClean="0"/>
              <a:t>с 1 января </a:t>
            </a:r>
            <a:r>
              <a:rPr lang="ru-RU" sz="1100" dirty="0" smtClean="0"/>
              <a:t>по 1 июля </a:t>
            </a:r>
            <a:r>
              <a:rPr lang="ru-RU" sz="1100" u="sng" dirty="0" smtClean="0"/>
              <a:t>2021</a:t>
            </a:r>
            <a:r>
              <a:rPr lang="ru-RU" sz="1100" dirty="0" smtClean="0"/>
              <a:t> года вновь отсрочено использование тарифа для категории населения и теплоснабжающих предприятий, в результате чего сокращен плановый доход предприятия в 2021 год у на 1330</a:t>
            </a:r>
            <a:r>
              <a:rPr lang="kk-KZ" sz="1100" dirty="0" smtClean="0"/>
              <a:t>,</a:t>
            </a:r>
            <a:r>
              <a:rPr lang="ru-RU" sz="1100" dirty="0" smtClean="0"/>
              <a:t>8 </a:t>
            </a:r>
            <a:r>
              <a:rPr lang="ru-RU" sz="1100" dirty="0" err="1" smtClean="0"/>
              <a:t>млн.тенге</a:t>
            </a:r>
            <a:r>
              <a:rPr lang="ru-RU" sz="1100" dirty="0" smtClean="0"/>
              <a:t>. </a:t>
            </a:r>
          </a:p>
          <a:p>
            <a:r>
              <a:rPr lang="ru-RU" sz="1100" dirty="0" smtClean="0"/>
              <a:t>  </a:t>
            </a:r>
          </a:p>
          <a:p>
            <a:r>
              <a:rPr lang="ru-RU" sz="1100" dirty="0" smtClean="0"/>
              <a:t>В целях исполнения поручения Главы государства </a:t>
            </a:r>
            <a:r>
              <a:rPr lang="ru-RU" sz="1100" dirty="0" err="1" smtClean="0"/>
              <a:t>Токаева</a:t>
            </a:r>
            <a:r>
              <a:rPr lang="ru-RU" sz="1100" dirty="0" smtClean="0"/>
              <a:t> К. К. об объявлении чрезвычайного положения в связи с чем прекращают работу школы, детские сады, развлекательные центры, рестораны. Многие учреждения перешли в режим дистанционного функционирования. Это привело к снижению объемов использования услуг подачи воды по распределительным сетям и отвода сточных вод на сумму 820,6 млн. тенге в 2020 году и </a:t>
            </a:r>
            <a:r>
              <a:rPr lang="kk-KZ" sz="1100" dirty="0" smtClean="0"/>
              <a:t>1056,0</a:t>
            </a:r>
            <a:r>
              <a:rPr lang="ru-RU" sz="1100" dirty="0" smtClean="0"/>
              <a:t> </a:t>
            </a:r>
            <a:r>
              <a:rPr lang="ru-RU" sz="1100" dirty="0" err="1" smtClean="0"/>
              <a:t>млн.тенге</a:t>
            </a:r>
            <a:r>
              <a:rPr lang="ru-RU" sz="1100" dirty="0" smtClean="0"/>
              <a:t> 2021 году.</a:t>
            </a:r>
            <a:endParaRPr lang="ru-RU" sz="1100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289408146"/>
              </p:ext>
            </p:extLst>
          </p:nvPr>
        </p:nvGraphicFramePr>
        <p:xfrm>
          <a:off x="179512" y="3284984"/>
          <a:ext cx="8856984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67544" y="2748122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i="1" dirty="0" smtClean="0">
                <a:solidFill>
                  <a:srgbClr val="3333CC"/>
                </a:solidFill>
              </a:rPr>
              <a:t>В 20</a:t>
            </a:r>
            <a:r>
              <a:rPr lang="kk-KZ" sz="1400" i="1" dirty="0" smtClean="0">
                <a:solidFill>
                  <a:srgbClr val="3333CC"/>
                </a:solidFill>
              </a:rPr>
              <a:t>19-2021гг источник </a:t>
            </a:r>
            <a:r>
              <a:rPr lang="ru-RU" sz="1400" i="1" dirty="0" err="1">
                <a:solidFill>
                  <a:srgbClr val="3333CC"/>
                </a:solidFill>
              </a:rPr>
              <a:t>инвестицион</a:t>
            </a:r>
            <a:r>
              <a:rPr lang="kk-KZ" sz="1400" i="1" dirty="0">
                <a:solidFill>
                  <a:srgbClr val="3333CC"/>
                </a:solidFill>
              </a:rPr>
              <a:t>ной </a:t>
            </a:r>
            <a:r>
              <a:rPr lang="ru-RU" sz="1400" i="1" dirty="0">
                <a:solidFill>
                  <a:srgbClr val="3333CC"/>
                </a:solidFill>
              </a:rPr>
              <a:t> программ</a:t>
            </a:r>
            <a:r>
              <a:rPr lang="kk-KZ" sz="1400" i="1" dirty="0">
                <a:solidFill>
                  <a:srgbClr val="3333CC"/>
                </a:solidFill>
              </a:rPr>
              <a:t>ы уменьшено </a:t>
            </a:r>
            <a:r>
              <a:rPr lang="ru-RU" sz="1400" i="1" dirty="0" smtClean="0">
                <a:solidFill>
                  <a:srgbClr val="3333CC"/>
                </a:solidFill>
              </a:rPr>
              <a:t>на </a:t>
            </a:r>
            <a:r>
              <a:rPr lang="kk-KZ" sz="1400" i="1" dirty="0">
                <a:solidFill>
                  <a:srgbClr val="FF0000"/>
                </a:solidFill>
              </a:rPr>
              <a:t>5,7 </a:t>
            </a:r>
            <a:r>
              <a:rPr lang="ru-RU" sz="1400" i="1" dirty="0" err="1" smtClean="0">
                <a:solidFill>
                  <a:srgbClr val="FF0000"/>
                </a:solidFill>
              </a:rPr>
              <a:t>млрд.тенге</a:t>
            </a:r>
            <a:r>
              <a:rPr lang="ru-RU" sz="1400" i="1" dirty="0" smtClean="0">
                <a:solidFill>
                  <a:srgbClr val="FF0000"/>
                </a:solidFill>
              </a:rPr>
              <a:t> </a:t>
            </a:r>
          </a:p>
          <a:p>
            <a:pPr lvl="0" algn="ctr"/>
            <a:r>
              <a:rPr lang="ru-RU" sz="1400" i="1" dirty="0" smtClean="0">
                <a:solidFill>
                  <a:srgbClr val="3333CC"/>
                </a:solidFill>
              </a:rPr>
              <a:t>в </a:t>
            </a:r>
            <a:r>
              <a:rPr lang="ru-RU" sz="1400" i="1" dirty="0" err="1" smtClean="0">
                <a:solidFill>
                  <a:srgbClr val="3333CC"/>
                </a:solidFill>
              </a:rPr>
              <a:t>т.ч</a:t>
            </a:r>
            <a:r>
              <a:rPr lang="ru-RU" sz="1400" i="1" dirty="0" smtClean="0">
                <a:solidFill>
                  <a:srgbClr val="3333CC"/>
                </a:solidFill>
              </a:rPr>
              <a:t>. за счет снижения тарифа </a:t>
            </a:r>
            <a:r>
              <a:rPr lang="ru-RU" sz="1400" i="1" dirty="0" smtClean="0">
                <a:solidFill>
                  <a:srgbClr val="FF0000"/>
                </a:solidFill>
              </a:rPr>
              <a:t>3,8 </a:t>
            </a:r>
            <a:r>
              <a:rPr lang="ru-RU" sz="1400" i="1" dirty="0" err="1" smtClean="0">
                <a:solidFill>
                  <a:srgbClr val="FF0000"/>
                </a:solidFill>
              </a:rPr>
              <a:t>млрд.тенге</a:t>
            </a:r>
            <a:r>
              <a:rPr lang="ru-RU" sz="1400" i="1" dirty="0" smtClean="0">
                <a:solidFill>
                  <a:srgbClr val="3333CC"/>
                </a:solidFill>
              </a:rPr>
              <a:t>, за счет снижения объема услуг </a:t>
            </a:r>
            <a:r>
              <a:rPr lang="ru-RU" sz="1400" i="1" dirty="0" smtClean="0">
                <a:solidFill>
                  <a:srgbClr val="FF0000"/>
                </a:solidFill>
              </a:rPr>
              <a:t>1,9 </a:t>
            </a:r>
            <a:r>
              <a:rPr lang="ru-RU" sz="1400" i="1" dirty="0" err="1" smtClean="0">
                <a:solidFill>
                  <a:srgbClr val="FF0000"/>
                </a:solidFill>
              </a:rPr>
              <a:t>млрд.тенге</a:t>
            </a:r>
            <a:r>
              <a:rPr lang="ru-RU" sz="1400" i="1" dirty="0" smtClean="0">
                <a:solidFill>
                  <a:srgbClr val="3333CC"/>
                </a:solidFill>
              </a:rPr>
              <a:t>;</a:t>
            </a:r>
            <a:endParaRPr lang="ru-RU" sz="1400" i="1" dirty="0">
              <a:solidFill>
                <a:srgbClr val="3333C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438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272396046"/>
              </p:ext>
            </p:extLst>
          </p:nvPr>
        </p:nvGraphicFramePr>
        <p:xfrm>
          <a:off x="179512" y="764704"/>
          <a:ext cx="1944216" cy="2520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181240595"/>
              </p:ext>
            </p:extLst>
          </p:nvPr>
        </p:nvGraphicFramePr>
        <p:xfrm>
          <a:off x="6086872" y="980728"/>
          <a:ext cx="3057128" cy="3085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23528" y="260648"/>
            <a:ext cx="8439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333CC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Результаты вложенных инвестиций в системы водоснабжения и водоотведения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9611463"/>
              </p:ext>
            </p:extLst>
          </p:nvPr>
        </p:nvGraphicFramePr>
        <p:xfrm>
          <a:off x="2159732" y="908720"/>
          <a:ext cx="2232247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265223269"/>
              </p:ext>
            </p:extLst>
          </p:nvPr>
        </p:nvGraphicFramePr>
        <p:xfrm>
          <a:off x="6372200" y="3717031"/>
          <a:ext cx="2628800" cy="3053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88962382"/>
              </p:ext>
            </p:extLst>
          </p:nvPr>
        </p:nvGraphicFramePr>
        <p:xfrm>
          <a:off x="4211960" y="908720"/>
          <a:ext cx="2016224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9196700"/>
              </p:ext>
            </p:extLst>
          </p:nvPr>
        </p:nvGraphicFramePr>
        <p:xfrm>
          <a:off x="323528" y="3717032"/>
          <a:ext cx="4032448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79512" y="3421449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Сравнительный анализ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численности населения  и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работников 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в предприятиях водопроводно-канализационного хозяйства по городам Республики Казахстан</a:t>
            </a:r>
            <a:r>
              <a:rPr lang="ru-RU" sz="11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на 01.01.2021 </a:t>
            </a:r>
            <a:r>
              <a:rPr lang="ru-RU" sz="11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г.</a:t>
            </a:r>
            <a:endParaRPr lang="ru-RU" sz="1600" b="1" dirty="0" smtClean="0">
              <a:solidFill>
                <a:schemeClr val="accent6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endParaRPr lang="ru-RU" sz="1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335128392"/>
              </p:ext>
            </p:extLst>
          </p:nvPr>
        </p:nvGraphicFramePr>
        <p:xfrm>
          <a:off x="4222545" y="3645024"/>
          <a:ext cx="2237718" cy="2736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4355976" y="6309320"/>
            <a:ext cx="21861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dirty="0" smtClean="0">
                <a:solidFill>
                  <a:srgbClr val="FF0000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Обеспечивается 50 % </a:t>
            </a:r>
            <a:r>
              <a:rPr lang="ru-RU" sz="800" dirty="0">
                <a:solidFill>
                  <a:srgbClr val="FF0000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собственной потребности очистных сооружений в электрической энергии</a:t>
            </a:r>
            <a:endParaRPr lang="ru-RU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27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339150"/>
              </p:ext>
            </p:extLst>
          </p:nvPr>
        </p:nvGraphicFramePr>
        <p:xfrm>
          <a:off x="323529" y="819955"/>
          <a:ext cx="8568951" cy="48188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7219"/>
                <a:gridCol w="4172758"/>
                <a:gridCol w="1656184"/>
                <a:gridCol w="1440160"/>
                <a:gridCol w="942630"/>
              </a:tblGrid>
              <a:tr h="6414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р/с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Группа потребителей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Утвержденный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на 2021 год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Действующий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с 01.01.2021 по 30.06.2021 год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Отклонение</a:t>
                      </a:r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%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2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Услуги  подачи воды по распределительным сетям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9732">
                <a:tc rowSpan="4"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endParaRPr lang="ru-RU" sz="1400" u="none" strike="noStrike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endParaRPr lang="ru-RU" sz="1400" u="none" strike="noStrike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г.Шымкент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169,00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136,34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-19,3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97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1-группа Население и теплоснабжающие организаций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107,77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78,72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-27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97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2-группа Государственные организации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484,98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484,98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97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3-группа Все остальные, не включенные </a:t>
                      </a:r>
                      <a:endParaRPr lang="ru-RU" sz="1400" u="none" strike="noStrike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и 2 группы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370,58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363,48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58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Услуги  отвода сточных вод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9732">
                <a:tc rowSpan="4"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endParaRPr lang="ru-RU" sz="1400" u="none" strike="noStrike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endParaRPr lang="ru-RU" sz="1400" u="none" strike="noStrike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г.Шымкент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102,61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87,94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-14,3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97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1-группа Население и теплоснабжающие организаций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43,72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31,37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-28,2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97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2-группа Государственные организации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251,69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251,69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97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3-группа Все остальные, не включенные </a:t>
                      </a:r>
                      <a:endParaRPr lang="ru-RU" sz="1400" u="none" strike="noStrike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и 2 группы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188,40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185,31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9512" y="116632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Прейскурант  тарифов на услуги водоснабжения  и канализации </a:t>
            </a:r>
            <a:endParaRPr lang="ru-RU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ТОО «Водные ресурсы-Маркетинг» </a:t>
            </a:r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 01.01.2021 по 30.06.2021 год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без НДС.</a:t>
            </a:r>
            <a:endParaRPr lang="ru-RU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5786680"/>
            <a:ext cx="89289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Несмотря </a:t>
            </a:r>
            <a:r>
              <a:rPr lang="ru-RU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высокую изношенность водопроводных и канализационных сетей, </a:t>
            </a:r>
            <a:endParaRPr lang="ru-RU" sz="14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4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 1 </a:t>
            </a:r>
            <a:r>
              <a:rPr lang="ru-RU" sz="14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января </a:t>
            </a:r>
            <a:r>
              <a:rPr lang="ru-RU" sz="14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2021</a:t>
            </a: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года мы </a:t>
            </a:r>
            <a:r>
              <a:rPr lang="ru-RU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снизили утвержденные тарифы </a:t>
            </a:r>
            <a:r>
              <a:rPr lang="ru-RU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 группе </a:t>
            </a:r>
            <a:endParaRPr lang="ru-RU" sz="14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4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4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Население и </a:t>
            </a:r>
            <a:r>
              <a:rPr lang="ru-RU" sz="14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теплоснабжающие </a:t>
            </a:r>
            <a:r>
              <a:rPr lang="ru-RU" sz="14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организаций»</a:t>
            </a:r>
            <a:r>
              <a:rPr lang="ru-RU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услуги</a:t>
            </a:r>
            <a:r>
              <a:rPr lang="kk-KZ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водоснабжения и </a:t>
            </a:r>
            <a:r>
              <a:rPr lang="ru-RU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канализации </a:t>
            </a:r>
            <a:r>
              <a:rPr lang="kk-KZ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kk-KZ" sz="14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27%.</a:t>
            </a:r>
            <a:endParaRPr lang="ru-RU" sz="1400" b="1" i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62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085196"/>
              </p:ext>
            </p:extLst>
          </p:nvPr>
        </p:nvGraphicFramePr>
        <p:xfrm>
          <a:off x="323529" y="819955"/>
          <a:ext cx="8352927" cy="43064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9792"/>
                <a:gridCol w="5838181"/>
                <a:gridCol w="2014954"/>
              </a:tblGrid>
              <a:tr h="6414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р/с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Группа потребителей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с 01.01.2021 по 30.06.2022 год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2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Услуги  подачи воды по распределительным сетям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9732">
                <a:tc rowSpan="4"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endParaRPr lang="ru-RU" sz="1400" u="none" strike="noStrike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endParaRPr lang="ru-RU" sz="1400" u="none" strike="noStrike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г.Шымкент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143,74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09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1-группа Население и теплоснабжающие организаций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85,02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2-группа Государственные организации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535,76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97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3-группа Все остальные, не включенные </a:t>
                      </a:r>
                      <a:endParaRPr lang="ru-RU" sz="1400" u="none" strike="noStrike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и 2 группы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401,55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58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Услуги  отвода сточных вод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2659">
                <a:tc rowSpan="4"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endParaRPr lang="ru-RU" sz="1400" u="none" strike="noStrike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endParaRPr lang="ru-RU" sz="1400" u="none" strike="noStrike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г.Шымкент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91,76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1-группа Население и теплоснабжающие организаций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33,88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97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2-группа Государственные организации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278,04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97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3-группа Все остальные, не включенные </a:t>
                      </a:r>
                      <a:endParaRPr lang="ru-RU" sz="1400" u="none" strike="noStrike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и 2 группы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204,71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78" marR="6878" marT="68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9512" y="116632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Прейскурант  тарифов на услуги водоснабжения  и канализации </a:t>
            </a:r>
            <a:endParaRPr lang="ru-RU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ТОО «Водные ресурсы-Маркетинг» </a:t>
            </a:r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 01.07.2021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без НДС.</a:t>
            </a:r>
            <a:endParaRPr lang="ru-RU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5301208"/>
            <a:ext cx="892899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На основании приказа №40 от 25 мая 2021 года РГУ «Департамента комитета по регулированию естественных монополий министерства национальной экономики РК по г. Шымкент» утверждены долгосрочные тарифные </a:t>
            </a:r>
            <a:r>
              <a:rPr lang="ru-RU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сметы на услуги подачи воды по распределительным сетям и отводу сточных вод на </a:t>
            </a:r>
            <a:r>
              <a:rPr lang="ru-RU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2021-2026 годы, в связи с чем с 1 июля 2021 года вступили в силу новые тарифы.</a:t>
            </a:r>
            <a:endParaRPr lang="ru-RU" sz="1400" b="1" i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53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966648318"/>
              </p:ext>
            </p:extLst>
          </p:nvPr>
        </p:nvGraphicFramePr>
        <p:xfrm>
          <a:off x="107504" y="1011673"/>
          <a:ext cx="8784975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12601"/>
            <a:ext cx="91085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kk-KZ" sz="1600" b="1" dirty="0" smtClean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ИНФОРМАЦИЯ  </a:t>
            </a:r>
            <a:endParaRPr lang="kk-KZ" sz="1600" b="1" dirty="0">
              <a:solidFill>
                <a:srgbClr val="FF0000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  <a:p>
            <a:pPr algn="ctr" fontAlgn="base">
              <a:spcAft>
                <a:spcPct val="0"/>
              </a:spcAft>
            </a:pPr>
            <a:r>
              <a:rPr lang="kk-KZ" sz="1600" b="1" dirty="0" smtClean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о количестве абонентов и </a:t>
            </a:r>
            <a:r>
              <a:rPr lang="kk-KZ" sz="1600" b="1" dirty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объемов </a:t>
            </a:r>
            <a:r>
              <a:rPr lang="kk-KZ" sz="1600" b="1" dirty="0" smtClean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реализации </a:t>
            </a:r>
            <a:r>
              <a:rPr lang="kk-KZ" sz="1600" b="1" dirty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услуг подачи воды по распределительным сетям и отвода сточных вод </a:t>
            </a:r>
          </a:p>
          <a:p>
            <a:pPr algn="ctr" fontAlgn="base">
              <a:spcAft>
                <a:spcPct val="0"/>
              </a:spcAft>
            </a:pPr>
            <a:r>
              <a:rPr lang="kk-KZ" sz="1600" b="1" dirty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по 1-группе «Населения».</a:t>
            </a:r>
          </a:p>
        </p:txBody>
      </p:sp>
    </p:spTree>
    <p:extLst>
      <p:ext uri="{BB962C8B-B14F-4D97-AF65-F5344CB8AC3E}">
        <p14:creationId xmlns:p14="http://schemas.microsoft.com/office/powerpoint/2010/main" val="166944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055189723"/>
              </p:ext>
            </p:extLst>
          </p:nvPr>
        </p:nvGraphicFramePr>
        <p:xfrm>
          <a:off x="76301" y="1261007"/>
          <a:ext cx="4351683" cy="4949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08248" y="10567"/>
            <a:ext cx="8439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kk-KZ" sz="1600" b="1" dirty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ИНФОРМАЦИЯ  </a:t>
            </a:r>
          </a:p>
          <a:p>
            <a:pPr algn="ctr" fontAlgn="base">
              <a:spcAft>
                <a:spcPct val="0"/>
              </a:spcAft>
            </a:pPr>
            <a:r>
              <a:rPr lang="kk-KZ" sz="1600" b="1" dirty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о количестве абонентов и объемов реализации услуг подачи воды по распределительным сетям и отвода сточных вод 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667153434"/>
              </p:ext>
            </p:extLst>
          </p:nvPr>
        </p:nvGraphicFramePr>
        <p:xfrm>
          <a:off x="4917523" y="1061145"/>
          <a:ext cx="3887749" cy="5202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575398" y="625566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kk-KZ" sz="1600" b="1" dirty="0" smtClean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«</a:t>
            </a:r>
            <a:r>
              <a:rPr lang="kk-KZ" sz="1600" b="1" dirty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Прочие потребители </a:t>
            </a:r>
            <a:r>
              <a:rPr lang="ru-RU" sz="1600" b="1" dirty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не входящие в 1,2 группу</a:t>
            </a:r>
            <a:r>
              <a:rPr lang="kk-KZ" sz="1600" b="1" dirty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488" y="625566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kk-KZ" sz="1600" b="1" dirty="0" smtClean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«</a:t>
            </a:r>
            <a:r>
              <a:rPr lang="kk-KZ" sz="1600" b="1" dirty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Государственные организации» </a:t>
            </a:r>
          </a:p>
        </p:txBody>
      </p:sp>
    </p:spTree>
    <p:extLst>
      <p:ext uri="{BB962C8B-B14F-4D97-AF65-F5344CB8AC3E}">
        <p14:creationId xmlns:p14="http://schemas.microsoft.com/office/powerpoint/2010/main" val="98457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-27384"/>
            <a:ext cx="8568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ОТЧЕТ </a:t>
            </a:r>
            <a:endParaRPr lang="ru-RU" sz="1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постатейного исполнения утвержденной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ведомством уполномоченного органа тарифной </a:t>
            </a:r>
            <a:r>
              <a:rPr lang="ru-RU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сметы на услуги подачи воды по распределительным сетям и отвода сточных вод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 </a:t>
            </a:r>
            <a:r>
              <a:rPr lang="ru-RU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2021 отчетный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период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004" y="6269831"/>
            <a:ext cx="91440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Доходы за 2021 </a:t>
            </a:r>
            <a:r>
              <a:rPr lang="ru-RU" sz="105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год </a:t>
            </a:r>
            <a:r>
              <a:rPr lang="ru-RU" sz="105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5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при плане </a:t>
            </a:r>
            <a:r>
              <a:rPr lang="ru-RU" sz="105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9309,7 млн. тенге, фактически составили 9275,6 млн тенге или 99,6%. Расходы при </a:t>
            </a:r>
            <a:r>
              <a:rPr lang="ru-RU" sz="105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плане </a:t>
            </a:r>
            <a:r>
              <a:rPr lang="ru-RU" sz="105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7767,5 млн. тенге, фактически составили 8248,1 млн. тенге  или 106,2% </a:t>
            </a:r>
            <a:r>
              <a:rPr lang="ru-RU" sz="1050" b="1" i="1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05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Прибыль составила  1027,5  </a:t>
            </a:r>
            <a:r>
              <a:rPr lang="ru-RU" sz="1050" b="1" i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млн.тенге</a:t>
            </a:r>
            <a:r>
              <a:rPr lang="ru-RU" sz="105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5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которая полностью направлена на возврат заемных средств.</a:t>
            </a:r>
            <a:endParaRPr lang="ru-RU" sz="1050" b="1" i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903191"/>
              </p:ext>
            </p:extLst>
          </p:nvPr>
        </p:nvGraphicFramePr>
        <p:xfrm>
          <a:off x="395536" y="538826"/>
          <a:ext cx="8208912" cy="5725156"/>
        </p:xfrm>
        <a:graphic>
          <a:graphicData uri="http://schemas.openxmlformats.org/drawingml/2006/table">
            <a:tbl>
              <a:tblPr/>
              <a:tblGrid>
                <a:gridCol w="432048"/>
                <a:gridCol w="3414996"/>
                <a:gridCol w="670404"/>
                <a:gridCol w="1108855"/>
                <a:gridCol w="1111681"/>
                <a:gridCol w="735464"/>
                <a:gridCol w="735464"/>
              </a:tblGrid>
              <a:tr h="8849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Наименование статей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Ед. изм.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Подача воды по распределительным сетям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Отвод сточных вод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83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Факт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Факт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6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I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Затраты на производство товаров и предоставление услуг (работ) - всего: 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  <a:endParaRPr lang="ru-RU" sz="800" b="1" i="0" u="none" strike="noStrike" dirty="0">
                        <a:solidFill>
                          <a:srgbClr val="0D0D0D"/>
                        </a:solidFill>
                        <a:effectLst/>
                        <a:latin typeface="Times New Roman"/>
                      </a:endParaRP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4 513 007,8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4 704 056,0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1 823 739,9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2 047 727,1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Материальные затраты всего,  в  т. ч :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  <a:endParaRPr lang="ru-RU" sz="80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/>
                      </a:endParaRP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187 951,3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182 706,9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187 859,1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188 148,5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1.1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химреагенты</a:t>
                      </a:r>
                      <a:endParaRPr lang="ru-RU" sz="80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/>
                      </a:endParaRP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17 487,5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17 792,2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17 155,3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16 771,8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1.2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материалы на текущую эксплуатацию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56 550,6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55 813,2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49 986,8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49 294,7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1.3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энергия покупная 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113 913,2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109 101,5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120 717,0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122 082,0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Затраты на оплату труда, в том числе: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129 332,4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137 972,0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11 289,2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11 515,6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2.1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заработная плата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115 343,5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123 290,8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10 040,4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10 230,1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2.2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соцналог</a:t>
                      </a:r>
                      <a:endParaRPr lang="ru-RU" sz="80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/>
                      </a:endParaRP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6 228,5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6 911,0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542,2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575,0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2.3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соцотчисления</a:t>
                      </a:r>
                      <a:endParaRPr lang="ru-RU" sz="80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/>
                      </a:endParaRP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3 633,3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3 668,0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316,3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320,0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2.4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соцстрахование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  <a:endParaRPr lang="ru-RU" sz="80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/>
                      </a:endParaRP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2 306,9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2 282,0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200,8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201,0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9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2.5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 обязательное страхования работника от несчастных случаев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  <a:endParaRPr lang="ru-RU" sz="80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/>
                      </a:endParaRP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1 820,2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1 820,2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189,5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189,5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амортизация 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1 717 662,6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1 849 142,9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654 468,8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860 941,6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70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капитальный ремонт, не привод к </a:t>
                      </a:r>
                      <a:r>
                        <a:rPr lang="ru-RU" sz="8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увелич</a:t>
                      </a:r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 стоим основ средств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333 296,5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362 281,1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214 423,5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216 666,1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услуги  </a:t>
                      </a:r>
                      <a:r>
                        <a:rPr lang="ru-RU" sz="8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стор</a:t>
                      </a:r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  организаций  по  </a:t>
                      </a:r>
                      <a:r>
                        <a:rPr lang="ru-RU" sz="8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экспл</a:t>
                      </a:r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  сетей  и  сооружений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  <a:endParaRPr lang="ru-RU" sz="80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/>
                      </a:endParaRP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171 095,2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178 467,0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55 878,7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64 636,9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услуги  контролеров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392 665,6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412 628,9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193 402,4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203 235,1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услуги  по тех обслуживанию участков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  <a:endParaRPr lang="ru-RU" sz="80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/>
                      </a:endParaRP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682 551,7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682 551,7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203 434,0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203 434,0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19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услуги по транспортировке воды и сточных вод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  <a:endParaRPr lang="ru-RU" sz="80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/>
                      </a:endParaRP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723 641,4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722 542,1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237 131,1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234 314,7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Прочие затраты, в </a:t>
                      </a:r>
                      <a:r>
                        <a:rPr lang="ru-RU" sz="8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т.ч</a:t>
                      </a:r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.: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174 811,1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175 763,4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65 853,0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64 834,6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9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9,1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расходы по содержанию  автотранспорта и спецтехники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126 045,0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126 800,8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46 339,0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45 274,7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9,2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охрана труда и ТБ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  <a:endParaRPr lang="ru-RU" sz="80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/>
                      </a:endParaRP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19 647,8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19 642,6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6 663,4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6 663,3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9,3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Экологическое страхование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1 372,3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1 389,5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9,4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другие  затраты в том числе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29 118,3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29 320,0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11 478,3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11 507,1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II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Расходы периода,  всего: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  <a:endParaRPr lang="ru-RU" sz="800" b="1" i="0" u="none" strike="noStrike" dirty="0">
                        <a:solidFill>
                          <a:srgbClr val="0D0D0D"/>
                        </a:solidFill>
                        <a:effectLst/>
                        <a:latin typeface="Times New Roman"/>
                      </a:endParaRP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520 032,3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559 358,3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367 869,8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404 475,5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Общие и </a:t>
                      </a:r>
                      <a:r>
                        <a:rPr lang="ru-RU" sz="8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адм</a:t>
                      </a:r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  расходы,  в том числе: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  <a:endParaRPr lang="ru-RU" sz="80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/>
                      </a:endParaRP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520 032,3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559 358,3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367 869,8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404 475,5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10,1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зарплата </a:t>
                      </a:r>
                      <a:r>
                        <a:rPr lang="ru-RU" sz="8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адм</a:t>
                      </a:r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 персонала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149 594,5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175 397,3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61 033,3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86 389,6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10,2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соцотчисления</a:t>
                      </a:r>
                      <a:endParaRPr lang="ru-RU" sz="80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/>
                      </a:endParaRP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4 712,2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4 316,0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1 922,5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2 126,0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10,3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соцналог</a:t>
                      </a:r>
                      <a:endParaRPr lang="ru-RU" sz="80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/>
                      </a:endParaRP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  <a:endParaRPr lang="ru-RU" sz="80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/>
                      </a:endParaRP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8 078,1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10 633,0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3 295,8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5 237,0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00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10,4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обязательное социальное медицинское страхование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2 991,9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2 779,0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1 220,7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1 369,0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41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10,5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обязательное страхования работника от несчастных случаев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  <a:endParaRPr lang="ru-RU" sz="80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/>
                      </a:endParaRP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2 318,5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2 318,5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1 141,9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1 141,9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10,6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услуги банка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  <a:endParaRPr lang="ru-RU" sz="80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/>
                      </a:endParaRP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18 453,9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18 511,1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9 089,3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9 117,4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10,7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амортизация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  <a:endParaRPr lang="ru-RU" sz="80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/>
                      </a:endParaRP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30 564,1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32 147,2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15 054,0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15 700,8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10,8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электроэнергия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7 489,2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7 139,8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3 688,7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3 516,7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10,9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коммунальные услуги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  <a:endParaRPr lang="ru-RU" sz="80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/>
                      </a:endParaRP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1 608,2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1 527,2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792,0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752,2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10,10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связь, печать 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3 841,1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3 687,6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1 891,8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1 816,3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10,11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командировочные расходы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1 546,7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1 419,8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761,8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699,3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10,12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налоги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  <a:endParaRPr lang="ru-RU" sz="80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/>
                      </a:endParaRP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233 654,2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230 266,0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240 800,2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242 518,6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10,13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аудиторские услуги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3 584,5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3 584,5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1 765,5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1 765,5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10,14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Другие расходы, в том числе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  <a:endParaRPr lang="ru-RU" sz="800" b="0" i="0" u="none" strike="noStrike" dirty="0">
                        <a:solidFill>
                          <a:srgbClr val="0D0D0D"/>
                        </a:solidFill>
                        <a:effectLst/>
                        <a:latin typeface="Times New Roman"/>
                      </a:endParaRP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51 595,2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65 631,3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25 412,4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32 325,2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47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III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Расходы на выплаты вознаграждения за заёмные средства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  <a:endParaRPr lang="ru-RU" sz="800" b="1" i="0" u="none" strike="noStrike" dirty="0">
                        <a:solidFill>
                          <a:srgbClr val="0D0D0D"/>
                        </a:solidFill>
                        <a:effectLst/>
                        <a:latin typeface="Times New Roman"/>
                      </a:endParaRP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299 142,0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293 389,1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243 748,6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239 098,5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IV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Всего затрат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  <a:endParaRPr lang="ru-RU" sz="800" b="1" i="0" u="none" strike="noStrike" dirty="0">
                        <a:solidFill>
                          <a:srgbClr val="0D0D0D"/>
                        </a:solidFill>
                        <a:effectLst/>
                        <a:latin typeface="Times New Roman"/>
                      </a:endParaRP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5 332 182,1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5 556 803,0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2 435 358,3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2 691 301,1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V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Прибыль, в </a:t>
                      </a:r>
                      <a:r>
                        <a:rPr lang="ru-RU" sz="800" b="1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т.ч</a:t>
                      </a:r>
                      <a:r>
                        <a:rPr lang="ru-RU" sz="800" b="1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.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  <a:endParaRPr lang="ru-RU" sz="800" b="1" i="0" u="none" strike="noStrike" dirty="0">
                        <a:solidFill>
                          <a:srgbClr val="0D0D0D"/>
                        </a:solidFill>
                        <a:effectLst/>
                        <a:latin typeface="Times New Roman"/>
                      </a:endParaRP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1 522 610,0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1 279 034,8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19 596,6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-251 575,8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VI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Всего доходов в том числе: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тыс.тенге</a:t>
                      </a:r>
                      <a:endParaRPr lang="ru-RU" sz="800" b="1" i="0" u="none" strike="noStrike" dirty="0">
                        <a:solidFill>
                          <a:srgbClr val="0D0D0D"/>
                        </a:solidFill>
                        <a:effectLst/>
                        <a:latin typeface="Times New Roman"/>
                      </a:endParaRP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6 854 792,1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6 835 837,8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2 454 954,9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0D0D0D"/>
                          </a:solidFill>
                          <a:effectLst/>
                          <a:latin typeface="Times New Roman"/>
                        </a:rPr>
                        <a:t>2 439 725,3</a:t>
                      </a:r>
                    </a:p>
                  </a:txBody>
                  <a:tcPr marL="3220" marR="3220" marT="3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491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7003" y="44620"/>
            <a:ext cx="8871942" cy="36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Техническое состояние основных средств и финансирование для модернизации</a:t>
            </a:r>
            <a:endParaRPr lang="ru-RU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714408"/>
              </p:ext>
            </p:extLst>
          </p:nvPr>
        </p:nvGraphicFramePr>
        <p:xfrm>
          <a:off x="182207" y="2276872"/>
          <a:ext cx="8897019" cy="44895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6060"/>
                <a:gridCol w="3917766"/>
                <a:gridCol w="618737"/>
                <a:gridCol w="720080"/>
                <a:gridCol w="576064"/>
                <a:gridCol w="1080120"/>
                <a:gridCol w="1008112"/>
                <a:gridCol w="720080"/>
              </a:tblGrid>
              <a:tr h="7872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п/н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ед.из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</a:t>
                      </a:r>
                      <a:r>
                        <a:rPr lang="ru-RU" sz="11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ол</a:t>
                      </a:r>
                      <a:r>
                        <a:rPr lang="ru-RU" sz="11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-во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Изно-шенность</a:t>
                      </a:r>
                      <a:r>
                        <a:rPr lang="kk-KZ" sz="11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%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Необходимая сумма </a:t>
                      </a:r>
                      <a:r>
                        <a:rPr lang="ru-RU" sz="1100" b="1" i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инвес-тиции</a:t>
                      </a:r>
                      <a:r>
                        <a:rPr lang="ru-RU" sz="11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на год, </a:t>
                      </a:r>
                      <a:r>
                        <a:rPr lang="ru-RU" sz="1100" b="1" i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млн.тенге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Факт сумма инвестиции в 20</a:t>
                      </a:r>
                      <a:r>
                        <a:rPr lang="en-US" sz="11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r>
                        <a:rPr lang="ru-RU" sz="11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году, </a:t>
                      </a:r>
                      <a:r>
                        <a:rPr lang="ru-RU" sz="1100" b="1" i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млн.тенге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%, </a:t>
                      </a:r>
                      <a:r>
                        <a:rPr lang="ru-RU" sz="1100" b="1" i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испол-нение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464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100" b="1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Водозаборные сооружения (общая </a:t>
                      </a:r>
                      <a:r>
                        <a:rPr lang="ru-RU" sz="11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производительность)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тыс.м³/</a:t>
                      </a:r>
                      <a:r>
                        <a:rPr lang="ru-RU" sz="11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сут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381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56,8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1870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1179,7</a:t>
                      </a:r>
                      <a:endParaRPr lang="ru-RU" sz="11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63,1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</a:tr>
              <a:tr h="464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100" b="1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Водоводы и водопроводные </a:t>
                      </a:r>
                      <a:r>
                        <a:rPr lang="ru-RU" sz="11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сети</a:t>
                      </a:r>
                      <a:r>
                        <a:rPr lang="en-US" sz="11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ru-RU" sz="11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(общая протяженность по городу Шымкент)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км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1891</a:t>
                      </a:r>
                      <a:endParaRPr lang="ru-RU" sz="1100" b="1" i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47,02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3880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684,1</a:t>
                      </a:r>
                      <a:endParaRPr lang="ru-RU" sz="11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17,6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</a:tr>
              <a:tr h="6614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1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Парк приборов учета воды (общедомовых, обще уличных и квартальных приборов, с дистанционной системой передачи данных)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штук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4569</a:t>
                      </a:r>
                      <a:endParaRPr lang="ru-RU" sz="1100" b="1" i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76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236,2</a:t>
                      </a:r>
                      <a:endParaRPr lang="ru-RU" sz="11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311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</a:tr>
              <a:tr h="464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100" b="1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Канализационные сети и коллекторы </a:t>
                      </a:r>
                      <a:r>
                        <a:rPr lang="ru-RU" sz="11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(общая протяженность по городу Шымкент)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км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463</a:t>
                      </a:r>
                      <a:endParaRPr lang="ru-RU" sz="1100" b="1" i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77,01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1187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648,8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54,6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</a:tr>
              <a:tr h="464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100" b="1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Городские очистные сооружения </a:t>
                      </a:r>
                      <a:r>
                        <a:rPr lang="ru-RU" sz="11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ru-RU" sz="11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общая </a:t>
                      </a:r>
                      <a:r>
                        <a:rPr lang="ru-RU" sz="11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производительность)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тыс.м³/</a:t>
                      </a:r>
                      <a:r>
                        <a:rPr lang="ru-RU" sz="11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сут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150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8,6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</a:tr>
              <a:tr h="464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100" b="1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Цех по переработке осадка и выработки электроэнергии на основе биогаза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квт/час в год </a:t>
                      </a:r>
                      <a:endParaRPr lang="ru-RU" sz="1100" b="1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3,5 млн. 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8,6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</a:tr>
              <a:tr h="413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</a:t>
                      </a: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Здания и сооружения</a:t>
                      </a: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(внедрение технологического и энергетического оборудования)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" pitchFamily="34" charset="0"/>
                          <a:cs typeface="Arial" pitchFamily="34" charset="0"/>
                        </a:rPr>
                        <a:t>477,7</a:t>
                      </a:r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</a:tr>
              <a:tr h="304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Всего </a:t>
                      </a:r>
                      <a:endParaRPr lang="ru-RU" sz="1100" b="1" i="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b="1" i="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b="1" i="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b="1" i="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7013</a:t>
                      </a:r>
                      <a:endParaRPr lang="ru-RU" sz="1100" b="1" i="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3226,5</a:t>
                      </a:r>
                      <a:endParaRPr lang="ru-RU" sz="1100" b="1" i="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i="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46</a:t>
                      </a:r>
                      <a:endParaRPr lang="ru-RU" sz="1100" b="1" i="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9546" marR="69546" marT="34773" marB="34773" anchor="ctr"/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52492" y="620688"/>
            <a:ext cx="87564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Задействованные  в  производстве и предоставлении услуг подачи воды по распределительным сетям и отвода сточных вод  основные фонды в размере </a:t>
            </a:r>
            <a:r>
              <a:rPr lang="ru-RU" sz="14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55,4 </a:t>
            </a:r>
            <a:r>
              <a:rPr lang="ru-RU" sz="1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млрд. тенге </a:t>
            </a:r>
            <a:r>
              <a:rPr lang="ru-RU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работали в штатном режиме: </a:t>
            </a:r>
          </a:p>
          <a:p>
            <a:pPr algn="just"/>
            <a:r>
              <a:rPr lang="ru-RU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Обоснованием </a:t>
            </a: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инвестиций систем водоснабжения и водоотведения г. Шымкент до 2025 года </a:t>
            </a:r>
            <a:r>
              <a:rPr lang="ru-RU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(далее ОИ) определена ежегодная </a:t>
            </a: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сумма на реконструкцию и модернизацию существующей системы водоснабжения и водоотведения, находящейся на балансе ТОО «Водные ресурсы-Маркетинг, </a:t>
            </a:r>
            <a:r>
              <a:rPr lang="ru-RU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учетом ежегодного коэффициента удорожания </a:t>
            </a:r>
            <a:r>
              <a:rPr lang="ru-RU" sz="14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7,0 </a:t>
            </a:r>
            <a:r>
              <a:rPr lang="ru-RU" sz="14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млрд.тенге</a:t>
            </a:r>
            <a:r>
              <a:rPr lang="ru-RU" sz="14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sz="12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однако фактическое финансирование составил </a:t>
            </a:r>
            <a:r>
              <a:rPr lang="ru-RU" sz="14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3,2 </a:t>
            </a:r>
            <a:r>
              <a:rPr lang="ru-RU" sz="14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млрд.тенге</a:t>
            </a:r>
            <a:r>
              <a:rPr lang="ru-RU" sz="14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или </a:t>
            </a:r>
            <a:r>
              <a:rPr lang="ru-RU" sz="14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46%</a:t>
            </a:r>
            <a:r>
              <a:rPr lang="ru-RU" sz="14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12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97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238375" y="31765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1662113" y="1176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395288" y="190381"/>
            <a:ext cx="82089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Arial" charset="0"/>
              </a:rPr>
              <a:t>Удельный </a:t>
            </a: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вес </a:t>
            </a:r>
            <a:r>
              <a:rPr lang="ru-RU" sz="2000" b="1" dirty="0" smtClean="0">
                <a:solidFill>
                  <a:srgbClr val="FF0000"/>
                </a:solidFill>
                <a:latin typeface="Arial" charset="0"/>
              </a:rPr>
              <a:t>затрат в тарифной смете </a:t>
            </a: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на </a:t>
            </a:r>
            <a:r>
              <a:rPr lang="ru-RU" sz="2000" b="1" dirty="0" smtClean="0">
                <a:solidFill>
                  <a:srgbClr val="FF0000"/>
                </a:solidFill>
                <a:latin typeface="Arial" charset="0"/>
              </a:rPr>
              <a:t>услуги водоснабжения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Arial" charset="0"/>
              </a:rPr>
              <a:t>и водоотведения за 2021 года </a:t>
            </a: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(млн.тенге)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19202" y="5949280"/>
            <a:ext cx="844088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FF0000"/>
                </a:solidFill>
                <a:latin typeface="Arial" charset="0"/>
              </a:rPr>
              <a:t>63% затрат в тарифной смете </a:t>
            </a:r>
            <a:r>
              <a:rPr lang="ru-RU" sz="1400" b="1" i="1" dirty="0">
                <a:solidFill>
                  <a:srgbClr val="FF0000"/>
                </a:solidFill>
                <a:latin typeface="Arial" charset="0"/>
              </a:rPr>
              <a:t>на услуги </a:t>
            </a:r>
            <a:r>
              <a:rPr lang="ru-RU" sz="1400" b="1" i="1" dirty="0" smtClean="0">
                <a:solidFill>
                  <a:srgbClr val="FF0000"/>
                </a:solidFill>
                <a:latin typeface="Arial" charset="0"/>
              </a:rPr>
              <a:t>водоснабжения и водоотведения за 2021 года составляют налоги, восстановление основных фондов, капитальный ремонт и затраты на выплату вознаграждения и возврат основного долга</a:t>
            </a:r>
            <a:endParaRPr lang="ru-RU" sz="1400" b="1" i="1" dirty="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91992260"/>
              </p:ext>
            </p:extLst>
          </p:nvPr>
        </p:nvGraphicFramePr>
        <p:xfrm>
          <a:off x="179512" y="836712"/>
          <a:ext cx="8856983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4562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51520" y="111115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Информация по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эксплуатационным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затратам на 1 м</a:t>
            </a:r>
            <a:r>
              <a:rPr lang="ru-RU" sz="1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водоснабжения и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водоотведения по городам Республики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Казахстан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2022 год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005457121"/>
              </p:ext>
            </p:extLst>
          </p:nvPr>
        </p:nvGraphicFramePr>
        <p:xfrm>
          <a:off x="2916312" y="634335"/>
          <a:ext cx="5976664" cy="3992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144792055"/>
              </p:ext>
            </p:extLst>
          </p:nvPr>
        </p:nvGraphicFramePr>
        <p:xfrm>
          <a:off x="80028" y="3807172"/>
          <a:ext cx="6156880" cy="3048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"/>
          <p:cNvSpPr txBox="1"/>
          <p:nvPr/>
        </p:nvSpPr>
        <p:spPr>
          <a:xfrm>
            <a:off x="467544" y="1124744"/>
            <a:ext cx="2448272" cy="1008112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г. Шымкент занимает 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 место по затратам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 1 м</a:t>
            </a:r>
            <a:r>
              <a:rPr kumimoji="0" lang="ru-RU" sz="1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водоснабжения, тенге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6444208" y="4725144"/>
            <a:ext cx="2078443" cy="701602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г. Шымкент занимает 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 место по затратам </a:t>
            </a:r>
          </a:p>
          <a:p>
            <a:pPr algn="ctr"/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</a:t>
            </a:r>
            <a:r>
              <a:rPr kumimoji="0" lang="ru-RU" sz="1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водоотведения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37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90"/>
    </mc:Choice>
    <mc:Fallback xmlns="">
      <p:transition advTm="459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251520" y="116632"/>
            <a:ext cx="85689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АНАЛИЗ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размеров </a:t>
            </a:r>
            <a:r>
              <a:rPr lang="ru-RU" sz="1600" b="1" dirty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начисленных сумм за услуги водоснабжения и </a:t>
            </a:r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водоотведения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на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1 </a:t>
            </a:r>
            <a:r>
              <a:rPr lang="ru-RU" sz="1600" b="1" dirty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человека </a:t>
            </a:r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в среднем на 2021 год по </a:t>
            </a:r>
            <a:r>
              <a:rPr lang="ru-RU" sz="1600" b="1" dirty="0" err="1" smtClean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г.Шымкент</a:t>
            </a:r>
            <a:endParaRPr lang="ru-RU" sz="1600" b="1" dirty="0">
              <a:solidFill>
                <a:srgbClr val="FF0000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277980"/>
              </p:ext>
            </p:extLst>
          </p:nvPr>
        </p:nvGraphicFramePr>
        <p:xfrm>
          <a:off x="251520" y="1052735"/>
          <a:ext cx="8568952" cy="3235623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348492"/>
                <a:gridCol w="1191409"/>
                <a:gridCol w="1191409"/>
                <a:gridCol w="1191409"/>
                <a:gridCol w="1191409"/>
                <a:gridCol w="1191409"/>
                <a:gridCol w="1263415"/>
              </a:tblGrid>
              <a:tr h="126340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Границы размеров начисленных сумм, тенге в месяц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Средне годовое кол-во абонентов (семей)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Средне месячная начисленная сумма, тыс. тенге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Средне месячная начисленная сумма на 1 абонента (семью), тенге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Средне годовое кол-во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Средне месячная начисленная сумма на 1 человека, тенге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оплачивающих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08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менее </a:t>
                      </a:r>
                      <a:r>
                        <a:rPr lang="ru-RU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500 </a:t>
                      </a:r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тенге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133387</a:t>
                      </a:r>
                      <a:endParaRPr lang="ru-RU" sz="1200" b="1" i="0" u="none" strike="noStrike" dirty="0"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170834</a:t>
                      </a:r>
                      <a:endParaRPr lang="ru-RU" sz="1200" b="1" i="0" u="none" strike="noStrike" dirty="0"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1281</a:t>
                      </a:r>
                      <a:endParaRPr lang="ru-RU" sz="1200" b="1" i="0" u="none" strike="noStrike" dirty="0"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795110</a:t>
                      </a:r>
                      <a:endParaRPr lang="ru-RU" sz="1200" b="1" i="0" u="none" strike="noStrike" dirty="0"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215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76,2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838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 </a:t>
                      </a:r>
                      <a:r>
                        <a:rPr lang="ru-RU" sz="12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500тенге  </a:t>
                      </a:r>
                      <a:r>
                        <a:rPr lang="ru-RU" sz="12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 </a:t>
                      </a:r>
                      <a:r>
                        <a:rPr lang="ru-RU" sz="12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700 </a:t>
                      </a:r>
                      <a:r>
                        <a:rPr lang="ru-RU" sz="12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тенге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30633</a:t>
                      </a:r>
                      <a:endParaRPr lang="ru-RU" sz="1200" b="1" i="0" u="none" strike="noStrike" dirty="0"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61570</a:t>
                      </a:r>
                      <a:endParaRPr lang="ru-RU" sz="1200" b="1" i="0" u="none" strike="noStrike" dirty="0"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2010</a:t>
                      </a:r>
                      <a:endParaRPr lang="ru-RU" sz="1200" b="1" i="0" u="none" strike="noStrike" dirty="0"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115479</a:t>
                      </a:r>
                      <a:endParaRPr lang="ru-RU" sz="1200" b="1" i="0" u="none" strike="noStrike" dirty="0"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533</a:t>
                      </a:r>
                      <a:endParaRPr lang="ru-RU" sz="1200" b="1" i="0" u="none" strike="noStrike" dirty="0"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11,1</a:t>
                      </a:r>
                      <a:endParaRPr lang="ru-RU" sz="1200" b="1" i="0" u="none" strike="noStrike" dirty="0"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838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 </a:t>
                      </a:r>
                      <a:r>
                        <a:rPr lang="ru-RU" sz="12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700тенге  </a:t>
                      </a:r>
                      <a:r>
                        <a:rPr lang="ru-RU" sz="12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 </a:t>
                      </a:r>
                      <a:r>
                        <a:rPr lang="ru-RU" sz="12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1000 </a:t>
                      </a:r>
                      <a:r>
                        <a:rPr lang="ru-RU" sz="12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тенге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23554</a:t>
                      </a:r>
                      <a:endParaRPr lang="ru-RU" sz="1200" b="1" i="0" u="none" strike="noStrike" dirty="0"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53449</a:t>
                      </a:r>
                      <a:endParaRPr lang="ru-RU" sz="1200" b="1" i="0" u="none" strike="noStrike" dirty="0"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2269</a:t>
                      </a:r>
                      <a:endParaRPr lang="ru-RU" sz="1200" b="1" i="0" u="none" strike="noStrike" dirty="0"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71477</a:t>
                      </a:r>
                      <a:endParaRPr lang="ru-RU" sz="1200" b="1" i="0" u="none" strike="noStrike" dirty="0"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748</a:t>
                      </a:r>
                      <a:endParaRPr lang="ru-RU" sz="1200" b="1" i="0" u="none" strike="noStrike" dirty="0"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6,9</a:t>
                      </a:r>
                      <a:endParaRPr lang="ru-RU" sz="1200" b="1" i="0" u="none" strike="noStrike" dirty="0"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08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свыше </a:t>
                      </a:r>
                      <a:r>
                        <a:rPr lang="ru-RU" sz="12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1000 </a:t>
                      </a:r>
                      <a:r>
                        <a:rPr lang="ru-RU" sz="12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тенге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25207</a:t>
                      </a:r>
                      <a:endParaRPr lang="ru-RU" sz="1200" b="1" i="0" u="none" strike="noStrike" dirty="0"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86526</a:t>
                      </a:r>
                      <a:endParaRPr lang="ru-RU" sz="1200" b="1" i="0" u="none" strike="noStrike" dirty="0"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3433</a:t>
                      </a:r>
                      <a:endParaRPr lang="ru-RU" sz="1200" b="1" i="0" u="none" strike="noStrike" dirty="0"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60844</a:t>
                      </a:r>
                      <a:endParaRPr lang="ru-RU" sz="1200" b="1" i="0" u="none" strike="noStrike" dirty="0"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1422</a:t>
                      </a:r>
                      <a:endParaRPr lang="ru-RU" sz="1200" b="1" i="0" u="none" strike="noStrike" dirty="0"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5,8</a:t>
                      </a:r>
                      <a:endParaRPr lang="ru-RU" sz="1200" b="1" i="0" u="none" strike="noStrike" dirty="0"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08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212781</a:t>
                      </a:r>
                      <a:endParaRPr lang="ru-RU" sz="1200" b="1" i="0" u="none" strike="noStrike" dirty="0"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372379</a:t>
                      </a:r>
                      <a:endParaRPr lang="ru-RU" sz="1200" b="1" i="0" u="none" strike="noStrike" dirty="0"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1750</a:t>
                      </a:r>
                      <a:endParaRPr lang="ru-RU" sz="1200" b="1" i="0" u="none" strike="noStrike" dirty="0"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1042910</a:t>
                      </a:r>
                      <a:endParaRPr lang="ru-RU" sz="1200" b="1" i="0" u="none" strike="noStrike" dirty="0"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357</a:t>
                      </a:r>
                      <a:endParaRPr lang="ru-RU" sz="1200" b="1" i="0" u="none" strike="noStrike" dirty="0"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0276329"/>
              </p:ext>
            </p:extLst>
          </p:nvPr>
        </p:nvGraphicFramePr>
        <p:xfrm>
          <a:off x="221060" y="4797152"/>
          <a:ext cx="4219003" cy="2017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Стрелка влево 4"/>
          <p:cNvSpPr/>
          <p:nvPr/>
        </p:nvSpPr>
        <p:spPr>
          <a:xfrm>
            <a:off x="4599780" y="4653136"/>
            <a:ext cx="4249614" cy="2026166"/>
          </a:xfrm>
          <a:prstGeom prst="leftArrow">
            <a:avLst>
              <a:gd name="adj1" fmla="val 83214"/>
              <a:gd name="adj2" fmla="val 605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5574753" y="5013176"/>
            <a:ext cx="3313113" cy="136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ru-RU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7</a:t>
            </a:r>
            <a:r>
              <a:rPr lang="ru-RU" altLang="ru-RU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6</a:t>
            </a:r>
            <a:r>
              <a:rPr lang="en-US" altLang="ru-RU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,</a:t>
            </a:r>
            <a:r>
              <a:rPr lang="ru-RU" altLang="ru-RU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2% </a:t>
            </a:r>
            <a:r>
              <a:rPr lang="ru-RU" altLang="ru-RU" sz="1050" b="1" dirty="0">
                <a:solidFill>
                  <a:srgbClr val="FF0000"/>
                </a:solidFill>
                <a:latin typeface="Arial" charset="0"/>
                <a:cs typeface="Arial" charset="0"/>
              </a:rPr>
              <a:t>всех потребителей фактически </a:t>
            </a:r>
            <a:r>
              <a:rPr lang="ru-RU" altLang="ru-RU" sz="105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оплачивает</a:t>
            </a:r>
            <a:r>
              <a:rPr lang="ru-RU" altLang="ru-RU" sz="1050" b="1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ru-RU" altLang="ru-RU" sz="1050" b="1" dirty="0">
                <a:solidFill>
                  <a:srgbClr val="000099"/>
                </a:solidFill>
                <a:latin typeface="Arial" charset="0"/>
                <a:cs typeface="Arial" charset="0"/>
              </a:rPr>
              <a:t>за услуги водоснабжения и водоотведения на одного человека по </a:t>
            </a:r>
            <a:r>
              <a:rPr lang="ru-RU" altLang="ru-RU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215</a:t>
            </a:r>
            <a:r>
              <a:rPr lang="ru-RU" altLang="ru-RU" sz="1050" b="1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ru-RU" altLang="ru-RU" sz="1050" b="1" dirty="0">
                <a:solidFill>
                  <a:srgbClr val="000099"/>
                </a:solidFill>
                <a:latin typeface="Arial" charset="0"/>
                <a:cs typeface="Arial" charset="0"/>
              </a:rPr>
              <a:t>тенге в месяц, что является очень низким показателем по республике. </a:t>
            </a:r>
            <a:r>
              <a:rPr lang="ru-RU" altLang="ru-RU" sz="11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Это  составляет </a:t>
            </a:r>
            <a:r>
              <a:rPr lang="ru-RU" altLang="ru-RU" sz="1400" b="1" u="sng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0,</a:t>
            </a:r>
            <a:r>
              <a:rPr lang="en-US" altLang="ru-RU" sz="1400" b="1" u="sng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15</a:t>
            </a:r>
            <a:r>
              <a:rPr lang="ru-RU" altLang="ru-RU" sz="1400" b="1" u="sng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ru-RU" altLang="ru-RU" sz="14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% </a:t>
            </a:r>
            <a:r>
              <a:rPr lang="ru-RU" altLang="ru-RU" sz="11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от среднедушевого номинального денежного дохода </a:t>
            </a:r>
            <a:r>
              <a:rPr lang="ru-RU" altLang="ru-RU" sz="1100" b="1" u="sng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населения</a:t>
            </a:r>
            <a:endParaRPr lang="ru-RU" altLang="ru-RU" sz="1050" b="1" u="sng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19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3753" y="221739"/>
            <a:ext cx="9036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ea typeface="Meiryo UI" pitchFamily="34" charset="-128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ea typeface="Meiryo UI" pitchFamily="34" charset="-128"/>
                <a:cs typeface="Arial" panose="020B0604020202020204" pitchFamily="34" charset="0"/>
              </a:rPr>
              <a:t>С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ea typeface="Meiryo UI" pitchFamily="34" charset="-128"/>
                <a:cs typeface="Arial" panose="020B0604020202020204" pitchFamily="34" charset="0"/>
              </a:rPr>
              <a:t>равнение уровней тарифов на услуги водоснабжения и водоотведения в областных центрах и некоторых других городах РК, 01.12.2021 год</a:t>
            </a:r>
          </a:p>
          <a:p>
            <a:pPr algn="ctr" fontAlgn="b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ea typeface="Meiryo UI" pitchFamily="34" charset="-128"/>
                <a:cs typeface="Arial" panose="020B0604020202020204" pitchFamily="34" charset="0"/>
              </a:rPr>
              <a:t> тенге/метр</a:t>
            </a:r>
            <a:r>
              <a:rPr lang="ru-RU" sz="1600" b="1" baseline="30000" dirty="0" smtClean="0">
                <a:solidFill>
                  <a:srgbClr val="FF0000"/>
                </a:solidFill>
                <a:latin typeface="Arial" panose="020B0604020202020204" pitchFamily="34" charset="0"/>
                <a:ea typeface="Meiryo UI" pitchFamily="34" charset="-128"/>
                <a:cs typeface="Arial" panose="020B0604020202020204" pitchFamily="34" charset="0"/>
              </a:rPr>
              <a:t>3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ea typeface="Meiryo UI" pitchFamily="34" charset="-128"/>
                <a:cs typeface="Arial" panose="020B0604020202020204" pitchFamily="34" charset="0"/>
              </a:rPr>
              <a:t> с НДС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ea typeface="Meiryo UI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599519602"/>
              </p:ext>
            </p:extLst>
          </p:nvPr>
        </p:nvGraphicFramePr>
        <p:xfrm>
          <a:off x="251520" y="1782108"/>
          <a:ext cx="8352928" cy="4923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419872" y="1412776"/>
            <a:ext cx="306385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rPr>
              <a:t>Население – 7 место</a:t>
            </a:r>
            <a:endParaRPr lang="ru-RU" sz="1800" b="1" dirty="0">
              <a:solidFill>
                <a:srgbClr val="FF0000"/>
              </a:solidFill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322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3773984" y="3818899"/>
            <a:ext cx="11874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400" dirty="0" smtClean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200 </a:t>
            </a:r>
            <a:r>
              <a:rPr lang="ru-RU" altLang="ru-RU" sz="1400" dirty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тенге</a:t>
            </a:r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726206" y="1076294"/>
            <a:ext cx="19138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ru-RU" sz="1400" dirty="0" smtClean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9,5</a:t>
            </a:r>
            <a:r>
              <a:rPr lang="ru-RU" altLang="ru-RU" sz="1400" dirty="0" smtClean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 </a:t>
            </a:r>
            <a:r>
              <a:rPr lang="ru-RU" altLang="ru-RU" sz="1400" dirty="0" err="1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тиын</a:t>
            </a:r>
            <a:endParaRPr lang="ru-RU" altLang="ru-RU" sz="1400" dirty="0">
              <a:solidFill>
                <a:srgbClr val="FF0000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</p:txBody>
      </p:sp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3139725" y="6176337"/>
            <a:ext cx="22473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>
                <a:solidFill>
                  <a:srgbClr val="00206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Бутилированная вода</a:t>
            </a:r>
          </a:p>
        </p:txBody>
      </p:sp>
      <p:sp>
        <p:nvSpPr>
          <p:cNvPr id="22533" name="Text Box 9"/>
          <p:cNvSpPr txBox="1">
            <a:spLocks noChangeArrowheads="1"/>
          </p:cNvSpPr>
          <p:nvPr/>
        </p:nvSpPr>
        <p:spPr bwMode="auto">
          <a:xfrm>
            <a:off x="323850" y="136525"/>
            <a:ext cx="83518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 dirty="0">
                <a:solidFill>
                  <a:srgbClr val="FF0000"/>
                </a:solidFill>
                <a:latin typeface="Arial" panose="020B0604020202020204" pitchFamily="34" charset="0"/>
                <a:ea typeface="Meiryo UI" pitchFamily="34" charset="-128"/>
                <a:cs typeface="Arial" panose="020B0604020202020204" pitchFamily="34" charset="0"/>
              </a:rPr>
              <a:t>Сравнение стоимости питьевой воды ТОО «Водные ресурсы-Маркетинг», бутилированной воды и пачки сигарет</a:t>
            </a:r>
          </a:p>
        </p:txBody>
      </p:sp>
      <p:sp>
        <p:nvSpPr>
          <p:cNvPr id="22534" name="Rectangle 17"/>
          <p:cNvSpPr>
            <a:spLocks noChangeArrowheads="1"/>
          </p:cNvSpPr>
          <p:nvPr/>
        </p:nvSpPr>
        <p:spPr bwMode="auto">
          <a:xfrm>
            <a:off x="5531148" y="3375168"/>
            <a:ext cx="17604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>
                <a:solidFill>
                  <a:srgbClr val="00206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Пачка сигарет</a:t>
            </a:r>
          </a:p>
        </p:txBody>
      </p:sp>
      <p:sp>
        <p:nvSpPr>
          <p:cNvPr id="22535" name="Rectangle 18"/>
          <p:cNvSpPr>
            <a:spLocks noChangeArrowheads="1"/>
          </p:cNvSpPr>
          <p:nvPr/>
        </p:nvSpPr>
        <p:spPr bwMode="auto">
          <a:xfrm>
            <a:off x="5409786" y="1070242"/>
            <a:ext cx="17604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400" dirty="0" smtClean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600 </a:t>
            </a:r>
            <a:r>
              <a:rPr lang="ru-RU" altLang="ru-RU" sz="1400" dirty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тенге</a:t>
            </a:r>
          </a:p>
        </p:txBody>
      </p:sp>
      <p:sp>
        <p:nvSpPr>
          <p:cNvPr id="22536" name="Rectangle 7"/>
          <p:cNvSpPr>
            <a:spLocks noChangeArrowheads="1"/>
          </p:cNvSpPr>
          <p:nvPr/>
        </p:nvSpPr>
        <p:spPr bwMode="auto">
          <a:xfrm>
            <a:off x="467544" y="3308270"/>
            <a:ext cx="21496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1 литр</a:t>
            </a:r>
          </a:p>
        </p:txBody>
      </p:sp>
      <p:sp>
        <p:nvSpPr>
          <p:cNvPr id="22537" name="Rectangle 6"/>
          <p:cNvSpPr>
            <a:spLocks noChangeArrowheads="1"/>
          </p:cNvSpPr>
          <p:nvPr/>
        </p:nvSpPr>
        <p:spPr bwMode="auto">
          <a:xfrm>
            <a:off x="0" y="3645024"/>
            <a:ext cx="38164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200" i="1" dirty="0">
                <a:solidFill>
                  <a:srgbClr val="00206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Вода ТОО «Водные ресурсы-Маркетинг» </a:t>
            </a:r>
            <a:r>
              <a:rPr lang="ru-RU" altLang="ru-RU" sz="1200" i="1" u="sng" dirty="0">
                <a:solidFill>
                  <a:srgbClr val="00206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тариф для населения </a:t>
            </a:r>
            <a:r>
              <a:rPr lang="ru-RU" altLang="ru-RU" sz="1200" i="1" u="sng" dirty="0" smtClean="0">
                <a:solidFill>
                  <a:srgbClr val="00206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с НДС </a:t>
            </a:r>
          </a:p>
          <a:p>
            <a:pPr algn="ctr"/>
            <a:r>
              <a:rPr lang="en-US" altLang="ru-RU" sz="1200" i="1" u="sng" dirty="0" smtClean="0">
                <a:solidFill>
                  <a:srgbClr val="00206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95,22</a:t>
            </a:r>
            <a:r>
              <a:rPr lang="ru-RU" altLang="ru-RU" sz="1200" i="1" u="sng" dirty="0" smtClean="0">
                <a:solidFill>
                  <a:srgbClr val="00206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 тенге</a:t>
            </a:r>
            <a:r>
              <a:rPr lang="en-US" altLang="ru-RU" sz="1200" i="1" u="sng" dirty="0">
                <a:solidFill>
                  <a:srgbClr val="00206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/</a:t>
            </a:r>
            <a:r>
              <a:rPr lang="ru-RU" altLang="ru-RU" sz="1200" i="1" u="sng" dirty="0" smtClean="0">
                <a:solidFill>
                  <a:srgbClr val="00206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м</a:t>
            </a:r>
            <a:r>
              <a:rPr lang="ru-RU" altLang="ru-RU" sz="1200" i="1" u="sng" baseline="30000" dirty="0" smtClean="0">
                <a:solidFill>
                  <a:srgbClr val="00206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3</a:t>
            </a:r>
            <a:r>
              <a:rPr lang="ru-RU" altLang="ru-RU" sz="1200" i="1" u="sng" dirty="0" smtClean="0">
                <a:solidFill>
                  <a:srgbClr val="00206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 </a:t>
            </a:r>
            <a:endParaRPr lang="ru-RU" altLang="ru-RU" sz="1200" i="1" u="sng" dirty="0">
              <a:solidFill>
                <a:srgbClr val="002060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  <a:p>
            <a:pPr algn="ctr"/>
            <a:endParaRPr lang="ru-RU" altLang="ru-RU" sz="1200" i="1" dirty="0">
              <a:solidFill>
                <a:srgbClr val="002060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</p:txBody>
      </p:sp>
      <p:pic>
        <p:nvPicPr>
          <p:cNvPr id="22538" name="Picture 2" descr="C:\Users\Заманбек.WRM.000\Desktop\Презентация Парламент\Новая папка (2)\55145caf4804b.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47" y="1415323"/>
            <a:ext cx="1564865" cy="184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3" descr="C:\Users\Заманбек.WRM.000\Desktop\Презентация Парламент\Новая папка (2)\bottle_PNG208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7" y="4227579"/>
            <a:ext cx="1191786" cy="159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4" descr="C:\Users\Заманбек.WRM.000\Desktop\Презентация Парламент\Новая папка (2)\e6adc318a93bc1d321cd1569655a47ef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077" y="1384314"/>
            <a:ext cx="1556176" cy="173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613" y="1444295"/>
            <a:ext cx="1647003" cy="172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45" name="Rectangle 7"/>
          <p:cNvSpPr>
            <a:spLocks noChangeArrowheads="1"/>
          </p:cNvSpPr>
          <p:nvPr/>
        </p:nvSpPr>
        <p:spPr bwMode="auto">
          <a:xfrm>
            <a:off x="3833093" y="5937003"/>
            <a:ext cx="9001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200" dirty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1 литр</a:t>
            </a:r>
          </a:p>
        </p:txBody>
      </p:sp>
      <p:sp>
        <p:nvSpPr>
          <p:cNvPr id="22546" name="Rectangle 17"/>
          <p:cNvSpPr>
            <a:spLocks noChangeArrowheads="1"/>
          </p:cNvSpPr>
          <p:nvPr/>
        </p:nvSpPr>
        <p:spPr bwMode="auto">
          <a:xfrm>
            <a:off x="7153240" y="3520592"/>
            <a:ext cx="18998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>
                <a:solidFill>
                  <a:srgbClr val="002060"/>
                </a:solidFill>
                <a:latin typeface="Century Gothic" pitchFamily="34" charset="0"/>
                <a:ea typeface="Meiryo UI" pitchFamily="34" charset="-128"/>
                <a:cs typeface="Meiryo UI" pitchFamily="34" charset="-128"/>
              </a:rPr>
              <a:t>Дизельное топливо</a:t>
            </a:r>
          </a:p>
        </p:txBody>
      </p:sp>
      <p:sp>
        <p:nvSpPr>
          <p:cNvPr id="22547" name="Rectangle 18"/>
          <p:cNvSpPr>
            <a:spLocks noChangeArrowheads="1"/>
          </p:cNvSpPr>
          <p:nvPr/>
        </p:nvSpPr>
        <p:spPr bwMode="auto">
          <a:xfrm>
            <a:off x="7193377" y="1087309"/>
            <a:ext cx="17604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ru-RU" sz="1400" dirty="0" smtClean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2</a:t>
            </a:r>
            <a:r>
              <a:rPr lang="ru-RU" altLang="ru-RU" sz="1400" dirty="0" smtClean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3</a:t>
            </a:r>
            <a:r>
              <a:rPr lang="en-US" altLang="ru-RU" sz="1400" dirty="0" smtClean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0</a:t>
            </a:r>
            <a:r>
              <a:rPr lang="ru-RU" altLang="ru-RU" sz="1400" dirty="0" smtClean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 </a:t>
            </a:r>
            <a:r>
              <a:rPr lang="ru-RU" altLang="ru-RU" sz="1400" dirty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тенге</a:t>
            </a:r>
          </a:p>
        </p:txBody>
      </p:sp>
      <p:sp>
        <p:nvSpPr>
          <p:cNvPr id="22548" name="Rectangle 18"/>
          <p:cNvSpPr>
            <a:spLocks noChangeArrowheads="1"/>
          </p:cNvSpPr>
          <p:nvPr/>
        </p:nvSpPr>
        <p:spPr bwMode="auto">
          <a:xfrm>
            <a:off x="3583253" y="1076293"/>
            <a:ext cx="17465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ru-RU" sz="1400" dirty="0" smtClean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32,48 </a:t>
            </a:r>
            <a:r>
              <a:rPr lang="ru-RU" altLang="ru-RU" sz="1400" dirty="0" smtClean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тенге</a:t>
            </a:r>
            <a:endParaRPr lang="ru-RU" altLang="ru-RU" sz="1400" dirty="0">
              <a:solidFill>
                <a:srgbClr val="FF0000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</p:txBody>
      </p:sp>
      <p:pic>
        <p:nvPicPr>
          <p:cNvPr id="22549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0"/>
          <a:stretch>
            <a:fillRect/>
          </a:stretch>
        </p:blipFill>
        <p:spPr bwMode="auto">
          <a:xfrm>
            <a:off x="3649775" y="1447275"/>
            <a:ext cx="1311659" cy="156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50" name="Rectangle 17"/>
          <p:cNvSpPr>
            <a:spLocks noChangeArrowheads="1"/>
          </p:cNvSpPr>
          <p:nvPr/>
        </p:nvSpPr>
        <p:spPr bwMode="auto">
          <a:xfrm>
            <a:off x="3703201" y="3375169"/>
            <a:ext cx="16838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 err="1">
                <a:solidFill>
                  <a:srgbClr val="00206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Электро</a:t>
            </a:r>
            <a:r>
              <a:rPr lang="ru-RU" altLang="ru-RU" sz="1200" dirty="0">
                <a:solidFill>
                  <a:srgbClr val="00206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 энергия</a:t>
            </a:r>
          </a:p>
        </p:txBody>
      </p:sp>
      <p:sp>
        <p:nvSpPr>
          <p:cNvPr id="22551" name="Rectangle 7"/>
          <p:cNvSpPr>
            <a:spLocks noChangeArrowheads="1"/>
          </p:cNvSpPr>
          <p:nvPr/>
        </p:nvSpPr>
        <p:spPr bwMode="auto">
          <a:xfrm>
            <a:off x="3972870" y="3124084"/>
            <a:ext cx="10537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1 кВт</a:t>
            </a:r>
          </a:p>
        </p:txBody>
      </p:sp>
      <p:sp>
        <p:nvSpPr>
          <p:cNvPr id="22552" name="Rectangle 7"/>
          <p:cNvSpPr>
            <a:spLocks noChangeArrowheads="1"/>
          </p:cNvSpPr>
          <p:nvPr/>
        </p:nvSpPr>
        <p:spPr bwMode="auto">
          <a:xfrm>
            <a:off x="7560813" y="3236670"/>
            <a:ext cx="11086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1 литр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3431" y="4476021"/>
            <a:ext cx="3914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rPr>
              <a:t>Стоимость 1000 литров воды – </a:t>
            </a:r>
            <a:r>
              <a:rPr lang="en-US" sz="1200" dirty="0" smtClean="0">
                <a:solidFill>
                  <a:srgbClr val="FF0000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rPr>
              <a:t>95,22</a:t>
            </a:r>
            <a:r>
              <a:rPr lang="ru-RU" sz="1200" dirty="0" smtClean="0">
                <a:solidFill>
                  <a:srgbClr val="FF0000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rPr>
              <a:t> тенге;</a:t>
            </a:r>
          </a:p>
          <a:p>
            <a:r>
              <a:rPr lang="ru-RU" sz="1200" dirty="0">
                <a:solidFill>
                  <a:srgbClr val="FF0000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rPr>
              <a:t>Стоимость </a:t>
            </a:r>
            <a:r>
              <a:rPr lang="ru-RU" sz="1200" dirty="0" smtClean="0">
                <a:solidFill>
                  <a:srgbClr val="FF0000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rPr>
              <a:t>1 литра </a:t>
            </a:r>
            <a:r>
              <a:rPr lang="ru-RU" sz="1200" dirty="0">
                <a:solidFill>
                  <a:srgbClr val="FF0000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rPr>
              <a:t>воды – </a:t>
            </a:r>
            <a:r>
              <a:rPr lang="en-US" sz="1200" dirty="0" smtClean="0">
                <a:solidFill>
                  <a:srgbClr val="FF0000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rPr>
              <a:t>9,5</a:t>
            </a:r>
            <a:r>
              <a:rPr lang="ru-RU" sz="1200" dirty="0" smtClean="0">
                <a:solidFill>
                  <a:srgbClr val="FF0000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rPr>
              <a:t> </a:t>
            </a:r>
            <a:r>
              <a:rPr lang="ru-RU" sz="1200" dirty="0" err="1" smtClean="0">
                <a:solidFill>
                  <a:srgbClr val="FF0000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rPr>
              <a:t>тиын</a:t>
            </a:r>
            <a:endParaRPr lang="ru-RU" sz="1200" dirty="0">
              <a:solidFill>
                <a:srgbClr val="FF0000"/>
              </a:solidFill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7170253" y="4089651"/>
            <a:ext cx="11874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400" dirty="0" smtClean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15 </a:t>
            </a:r>
            <a:r>
              <a:rPr lang="ru-RU" altLang="ru-RU" sz="1400" dirty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тенге</a:t>
            </a: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6691292" y="6453336"/>
            <a:ext cx="22473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 smtClean="0">
                <a:solidFill>
                  <a:srgbClr val="00206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Отфильтрованная  </a:t>
            </a:r>
            <a:r>
              <a:rPr lang="ru-RU" altLang="ru-RU" sz="1200" dirty="0">
                <a:solidFill>
                  <a:srgbClr val="00206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вода</a:t>
            </a: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7279607" y="6176337"/>
            <a:ext cx="9001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200" dirty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1 литр</a:t>
            </a:r>
          </a:p>
        </p:txBody>
      </p:sp>
      <p:pic>
        <p:nvPicPr>
          <p:cNvPr id="187394" name="Picture 2" descr="C:\Users\Kydyrbaev\Desktop\Живая вода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554" y="4346952"/>
            <a:ext cx="1807861" cy="188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64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95" name="Rectangle 2"/>
          <p:cNvSpPr>
            <a:spLocks noChangeArrowheads="1"/>
          </p:cNvSpPr>
          <p:nvPr/>
        </p:nvSpPr>
        <p:spPr bwMode="auto">
          <a:xfrm>
            <a:off x="218728" y="188640"/>
            <a:ext cx="8712968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1400" b="1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Анализ о среднемесячной </a:t>
            </a:r>
            <a:r>
              <a:rPr lang="ru-RU" sz="1400" b="1" dirty="0" smtClean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заработной плате работников </a:t>
            </a:r>
            <a:endParaRPr lang="ru-RU" sz="1400" b="1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  <a:p>
            <a:pPr algn="ctr"/>
            <a:r>
              <a:rPr lang="ru-RU" sz="1400" b="1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ТОО «Водные ресурсы-Маркетинг</a:t>
            </a:r>
            <a:r>
              <a:rPr lang="ru-RU" sz="1400" b="1" dirty="0" smtClean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», Республика Казахстан, </a:t>
            </a:r>
            <a:r>
              <a:rPr lang="ru-RU" sz="1400" b="1" dirty="0" err="1" smtClean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г.Шымкент</a:t>
            </a:r>
            <a:endParaRPr lang="ru-RU" altLang="ru-RU" sz="1400" b="1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graphicFrame>
        <p:nvGraphicFramePr>
          <p:cNvPr id="9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858453"/>
              </p:ext>
            </p:extLst>
          </p:nvPr>
        </p:nvGraphicFramePr>
        <p:xfrm>
          <a:off x="3779912" y="1634182"/>
          <a:ext cx="5443501" cy="3883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365500" y="1172517"/>
            <a:ext cx="26223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kk-KZ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Заработная плата </a:t>
            </a:r>
            <a:r>
              <a:rPr lang="kk-KZ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работников ТОО «Водные ресурсы-Маркетинг»  (тенге</a:t>
            </a:r>
            <a:r>
              <a:rPr lang="kk-KZ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648162997"/>
              </p:ext>
            </p:extLst>
          </p:nvPr>
        </p:nvGraphicFramePr>
        <p:xfrm>
          <a:off x="107504" y="1818848"/>
          <a:ext cx="4896544" cy="384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04723" y="5794370"/>
            <a:ext cx="86441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соответствии с Особым порядком формирования затрат, применяемом при утверждении тарифов (цен, ставок сборов) на регулируемые услуги (товары, работы) субъектов естественных монополий, утвержденный приказом Агентства РК по регулированию естественных монополий от 25.04.2013 г. №130-ОД предусмотрена</a:t>
            </a:r>
            <a:r>
              <a:rPr kumimoji="0" lang="ru-RU" sz="10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выплата среднемесячной заработной платы работникам водоканалов на уровне </a:t>
            </a:r>
            <a:r>
              <a:rPr lang="ru-RU" sz="10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среднемесячной заработной платы, сложившейся в регионе.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04056" y="1172517"/>
            <a:ext cx="28438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kk-KZ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Средний размер заработной платы за 2021 года (тенге)</a:t>
            </a:r>
            <a:endParaRPr lang="ru-RU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94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87" y="608009"/>
            <a:ext cx="1629549" cy="678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5663538" y="1414939"/>
            <a:ext cx="3187428" cy="1005949"/>
            <a:chOff x="5399192" y="1093650"/>
            <a:chExt cx="3187428" cy="754461"/>
          </a:xfrm>
        </p:grpSpPr>
        <p:pic>
          <p:nvPicPr>
            <p:cNvPr id="7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9192" y="1093650"/>
              <a:ext cx="792088" cy="685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250596" y="1155614"/>
              <a:ext cx="2336024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400" b="1" dirty="0" smtClean="0">
                  <a:solidFill>
                    <a:srgbClr val="0000FF"/>
                  </a:solidFill>
                  <a:latin typeface="Times New Roman" pitchFamily="18" charset="0"/>
                </a:rPr>
                <a:t>СМС рассылка</a:t>
              </a:r>
              <a:endParaRPr lang="ru-RU" sz="2400" b="1" dirty="0">
                <a:solidFill>
                  <a:srgbClr val="0000FF"/>
                </a:solidFill>
                <a:latin typeface="Times New Roman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solidFill>
                    <a:srgbClr val="0000FF"/>
                  </a:solidFill>
                  <a:latin typeface="Times New Roman" pitchFamily="18" charset="0"/>
                </a:rPr>
                <a:t>Дебиторская  задолженность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solidFill>
                    <a:srgbClr val="0000FF"/>
                  </a:solidFill>
                  <a:latin typeface="Times New Roman" pitchFamily="18" charset="0"/>
                </a:rPr>
                <a:t>Срок поверки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solidFill>
                    <a:srgbClr val="0000FF"/>
                  </a:solidFill>
                  <a:latin typeface="Times New Roman" pitchFamily="18" charset="0"/>
                </a:rPr>
                <a:t>Аварийное отключение</a:t>
              </a:r>
              <a:endParaRPr lang="ru-RU" sz="1100" b="1" dirty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016856" y="3284984"/>
            <a:ext cx="2785927" cy="923330"/>
            <a:chOff x="5012803" y="3406139"/>
            <a:chExt cx="2785927" cy="692497"/>
          </a:xfrm>
        </p:grpSpPr>
        <p:pic>
          <p:nvPicPr>
            <p:cNvPr id="10" name="Picture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2803" y="3500240"/>
              <a:ext cx="667855" cy="529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664812" y="3406139"/>
              <a:ext cx="2133918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WhatsApp</a:t>
              </a:r>
              <a:endParaRPr lang="ru-RU" sz="2400" b="1" dirty="0" smtClean="0">
                <a:solidFill>
                  <a:srgbClr val="0000FF"/>
                </a:solidFill>
                <a:latin typeface="Times New Roman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solidFill>
                    <a:srgbClr val="0000FF"/>
                  </a:solidFill>
                  <a:latin typeface="Times New Roman" pitchFamily="18" charset="0"/>
                </a:rPr>
                <a:t>Любая информация касающееся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solidFill>
                    <a:srgbClr val="0000FF"/>
                  </a:solidFill>
                  <a:latin typeface="Times New Roman" pitchFamily="18" charset="0"/>
                </a:rPr>
                <a:t>водоснабжения и водоотведения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solidFill>
                    <a:srgbClr val="0000FF"/>
                  </a:solidFill>
                  <a:latin typeface="Times New Roman" pitchFamily="18" charset="0"/>
                </a:rPr>
                <a:t>(жалобы, обращения и т.д.)  </a:t>
              </a:r>
              <a:endParaRPr lang="ru-RU" sz="1400" b="1" dirty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0" contras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8970" y="2343797"/>
            <a:ext cx="3263943" cy="1838360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522990" y="2420888"/>
            <a:ext cx="2213751" cy="923330"/>
            <a:chOff x="5741871" y="1935105"/>
            <a:chExt cx="2213754" cy="692497"/>
          </a:xfrm>
        </p:grpSpPr>
        <p:sp>
          <p:nvSpPr>
            <p:cNvPr id="14" name="TextBox 13"/>
            <p:cNvSpPr txBox="1"/>
            <p:nvPr/>
          </p:nvSpPr>
          <p:spPr>
            <a:xfrm>
              <a:off x="6396606" y="1935105"/>
              <a:ext cx="1559019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400" b="1" dirty="0" smtClean="0">
                  <a:solidFill>
                    <a:srgbClr val="0000FF"/>
                  </a:solidFill>
                  <a:latin typeface="Times New Roman" pitchFamily="18" charset="0"/>
                </a:rPr>
                <a:t>Веб - сайт</a:t>
              </a:r>
              <a:endParaRPr lang="ru-RU" sz="2400" b="1" dirty="0">
                <a:solidFill>
                  <a:srgbClr val="0000FF"/>
                </a:solidFill>
                <a:latin typeface="Times New Roman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solidFill>
                    <a:srgbClr val="0000FF"/>
                  </a:solidFill>
                  <a:latin typeface="Times New Roman" pitchFamily="18" charset="0"/>
                </a:rPr>
                <a:t>Обратная связь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solidFill>
                    <a:srgbClr val="0000FF"/>
                  </a:solidFill>
                  <a:latin typeface="Times New Roman" pitchFamily="18" charset="0"/>
                </a:rPr>
                <a:t>Новости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solidFill>
                    <a:srgbClr val="0000FF"/>
                  </a:solidFill>
                  <a:latin typeface="Times New Roman" pitchFamily="18" charset="0"/>
                </a:rPr>
                <a:t>Личный кабинет</a:t>
              </a:r>
              <a:endParaRPr lang="ru-RU" sz="1100" b="1" dirty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1871" y="2010626"/>
              <a:ext cx="581248" cy="47529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99592" y="2780928"/>
            <a:ext cx="2577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cap="all" dirty="0" err="1" smtClean="0">
                <a:solidFill>
                  <a:srgbClr val="0000FF"/>
                </a:solidFill>
                <a:latin typeface="Times New Roman" pitchFamily="18" charset="0"/>
              </a:rPr>
              <a:t>потребителИ</a:t>
            </a:r>
            <a:endParaRPr lang="ru-RU" sz="2400" b="1" cap="all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5580112" y="4221088"/>
            <a:ext cx="3595046" cy="769441"/>
            <a:chOff x="5093735" y="3516580"/>
            <a:chExt cx="3595046" cy="577081"/>
          </a:xfrm>
        </p:grpSpPr>
        <p:sp>
          <p:nvSpPr>
            <p:cNvPr id="18" name="TextBox 17"/>
            <p:cNvSpPr txBox="1"/>
            <p:nvPr/>
          </p:nvSpPr>
          <p:spPr>
            <a:xfrm>
              <a:off x="5773816" y="3516580"/>
              <a:ext cx="2914965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400" b="1" dirty="0" smtClean="0">
                  <a:solidFill>
                    <a:srgbClr val="0000FF"/>
                  </a:solidFill>
                  <a:latin typeface="Times New Roman" pitchFamily="18" charset="0"/>
                </a:rPr>
                <a:t>Электронная почта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solidFill>
                    <a:srgbClr val="0000FF"/>
                  </a:solidFill>
                  <a:latin typeface="Times New Roman" pitchFamily="18" charset="0"/>
                </a:rPr>
                <a:t>- Рассылка платежных документов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solidFill>
                    <a:srgbClr val="0000FF"/>
                  </a:solidFill>
                  <a:latin typeface="Times New Roman" pitchFamily="18" charset="0"/>
                </a:rPr>
                <a:t>- Получение тех условий</a:t>
              </a:r>
              <a:endParaRPr lang="ru-RU" sz="1400" b="1" dirty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pic>
          <p:nvPicPr>
            <p:cNvPr id="19" name="Picture 2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87"/>
            <a:stretch/>
          </p:blipFill>
          <p:spPr bwMode="auto">
            <a:xfrm>
              <a:off x="5093735" y="3589392"/>
              <a:ext cx="704150" cy="4614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AutoShape 27" descr="blob:https://web.whatsapp.com/a9718e77-c5ba-42f3-94c6-b1061076b907"/>
          <p:cNvSpPr>
            <a:spLocks noChangeAspect="1" noChangeArrowheads="1"/>
          </p:cNvSpPr>
          <p:nvPr/>
        </p:nvSpPr>
        <p:spPr bwMode="auto">
          <a:xfrm>
            <a:off x="155575" y="188653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21" name="Picture 2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57" y="1391346"/>
            <a:ext cx="1827744" cy="1266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4947871" y="5013176"/>
            <a:ext cx="4162877" cy="923331"/>
            <a:chOff x="3419872" y="4123209"/>
            <a:chExt cx="4162877" cy="692497"/>
          </a:xfrm>
        </p:grpSpPr>
        <p:sp>
          <p:nvSpPr>
            <p:cNvPr id="23" name="TextBox 22"/>
            <p:cNvSpPr txBox="1"/>
            <p:nvPr/>
          </p:nvSpPr>
          <p:spPr>
            <a:xfrm>
              <a:off x="4189256" y="4123209"/>
              <a:ext cx="3393493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400" b="1" dirty="0" smtClean="0">
                  <a:solidFill>
                    <a:srgbClr val="0000FF"/>
                  </a:solidFill>
                  <a:latin typeface="Times New Roman" pitchFamily="18" charset="0"/>
                </a:rPr>
                <a:t>Контролер - инспектор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solidFill>
                    <a:srgbClr val="0000FF"/>
                  </a:solidFill>
                  <a:latin typeface="Times New Roman" pitchFamily="18" charset="0"/>
                </a:rPr>
                <a:t>снятие </a:t>
              </a:r>
              <a:r>
                <a:rPr lang="ru-RU" sz="1000" b="1" dirty="0">
                  <a:solidFill>
                    <a:srgbClr val="0000FF"/>
                  </a:solidFill>
                  <a:latin typeface="Times New Roman" pitchFamily="18" charset="0"/>
                </a:rPr>
                <a:t>показаний </a:t>
              </a:r>
              <a:r>
                <a:rPr lang="ru-RU" sz="1000" b="1" dirty="0" smtClean="0">
                  <a:solidFill>
                    <a:srgbClr val="0000FF"/>
                  </a:solidFill>
                  <a:latin typeface="Times New Roman" pitchFamily="18" charset="0"/>
                </a:rPr>
                <a:t>с приборов  учета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solidFill>
                    <a:srgbClr val="0000FF"/>
                  </a:solidFill>
                  <a:latin typeface="Times New Roman" pitchFamily="18" charset="0"/>
                </a:rPr>
                <a:t>с </a:t>
              </a:r>
              <a:r>
                <a:rPr lang="ru-RU" sz="1000" b="1" dirty="0">
                  <a:solidFill>
                    <a:srgbClr val="0000FF"/>
                  </a:solidFill>
                  <a:latin typeface="Times New Roman" pitchFamily="18" charset="0"/>
                </a:rPr>
                <a:t>помощью планшетов, </a:t>
              </a:r>
              <a:r>
                <a:rPr lang="ru-RU" sz="1000" b="1" dirty="0" smtClean="0">
                  <a:solidFill>
                    <a:srgbClr val="0000FF"/>
                  </a:solidFill>
                  <a:latin typeface="Times New Roman" pitchFamily="18" charset="0"/>
                </a:rPr>
                <a:t>данные </a:t>
              </a:r>
              <a:r>
                <a:rPr lang="ru-RU" sz="1000" b="1" dirty="0">
                  <a:solidFill>
                    <a:srgbClr val="0000FF"/>
                  </a:solidFill>
                  <a:latin typeface="Times New Roman" pitchFamily="18" charset="0"/>
                </a:rPr>
                <a:t>автоматически </a:t>
              </a:r>
              <a:endParaRPr lang="ru-RU" sz="1000" b="1" dirty="0" smtClean="0">
                <a:solidFill>
                  <a:srgbClr val="0000FF"/>
                </a:solidFill>
                <a:latin typeface="Times New Roman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 smtClean="0">
                  <a:solidFill>
                    <a:srgbClr val="0000FF"/>
                  </a:solidFill>
                  <a:latin typeface="Times New Roman" pitchFamily="18" charset="0"/>
                </a:rPr>
                <a:t>попадают </a:t>
              </a:r>
              <a:r>
                <a:rPr lang="ru-RU" sz="1000" b="1" dirty="0">
                  <a:solidFill>
                    <a:srgbClr val="0000FF"/>
                  </a:solidFill>
                  <a:latin typeface="Times New Roman" pitchFamily="18" charset="0"/>
                </a:rPr>
                <a:t>в базу данных</a:t>
              </a:r>
              <a:endParaRPr lang="ru-RU" sz="1100" b="1" dirty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pic>
          <p:nvPicPr>
            <p:cNvPr id="24" name="Picture 2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4168986"/>
              <a:ext cx="804176" cy="602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6117932" y="801929"/>
            <a:ext cx="1884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</a:rPr>
              <a:t>Передача показаний в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</a:rPr>
              <a:t>автоматическом режиме</a:t>
            </a:r>
            <a:endParaRPr lang="ru-RU" sz="1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5112455" y="617523"/>
            <a:ext cx="924943" cy="870307"/>
            <a:chOff x="1091983" y="4438977"/>
            <a:chExt cx="709775" cy="500886"/>
          </a:xfrm>
        </p:grpSpPr>
        <p:pic>
          <p:nvPicPr>
            <p:cNvPr id="27" name="Picture 31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5" r="6040" b="10667"/>
            <a:stretch/>
          </p:blipFill>
          <p:spPr bwMode="auto">
            <a:xfrm>
              <a:off x="1091983" y="4500768"/>
              <a:ext cx="582597" cy="4390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555449" y="4474007"/>
              <a:ext cx="281339" cy="21127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9" name="Прямая соединительная линия 28"/>
          <p:cNvCxnSpPr/>
          <p:nvPr/>
        </p:nvCxnSpPr>
        <p:spPr>
          <a:xfrm>
            <a:off x="5261479" y="1508632"/>
            <a:ext cx="283891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5970948" y="2420888"/>
            <a:ext cx="233485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000999" y="3356992"/>
            <a:ext cx="261878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6350773" y="4221088"/>
            <a:ext cx="231452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297538" y="5013176"/>
            <a:ext cx="339777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07983" y="3284984"/>
            <a:ext cx="39039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</a:rPr>
              <a:t>По разработанному плану цифровизации налажена электронная связь с абонентами (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</a:rPr>
              <a:t>SMS,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</a:rPr>
              <a:t>WhatsApp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</a:rPr>
              <a:t>, e-mail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</a:rPr>
              <a:t>)</a:t>
            </a:r>
            <a:r>
              <a:rPr lang="kk-KZ" sz="1400" b="1" dirty="0" smtClean="0">
                <a:solidFill>
                  <a:srgbClr val="FF0000"/>
                </a:solidFill>
                <a:latin typeface="Times New Roman" pitchFamily="18" charset="0"/>
              </a:rPr>
              <a:t>: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6414" y="3968477"/>
            <a:ext cx="486165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300" b="1" dirty="0" smtClean="0">
                <a:solidFill>
                  <a:srgbClr val="0000FF"/>
                </a:solidFill>
                <a:latin typeface="Times New Roman" pitchFamily="18" charset="0"/>
              </a:rPr>
              <a:t>с физическими лицами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</a:rPr>
              <a:t>22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</a:rPr>
              <a:t>1490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</a:rPr>
              <a:t>  </a:t>
            </a:r>
            <a:r>
              <a:rPr lang="ru-RU" sz="1300" b="1" dirty="0" smtClean="0">
                <a:solidFill>
                  <a:srgbClr val="0000FF"/>
                </a:solidFill>
                <a:latin typeface="Times New Roman" pitchFamily="18" charset="0"/>
              </a:rPr>
              <a:t>абонентов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300" b="1" dirty="0" smtClean="0">
                <a:solidFill>
                  <a:srgbClr val="0000FF"/>
                </a:solidFill>
                <a:latin typeface="Times New Roman" pitchFamily="18" charset="0"/>
              </a:rPr>
              <a:t>с юридическими лицами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</a:rPr>
              <a:t>7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</a:rPr>
              <a:t>411</a:t>
            </a:r>
            <a:r>
              <a:rPr lang="ru-RU" sz="1300" b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 </a:t>
            </a:r>
            <a:r>
              <a:rPr lang="ru-RU" sz="1300" b="1" dirty="0" smtClean="0">
                <a:solidFill>
                  <a:srgbClr val="0000FF"/>
                </a:solidFill>
                <a:latin typeface="Times New Roman" pitchFamily="18" charset="0"/>
              </a:rPr>
              <a:t>абонентов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0000FF"/>
                </a:solidFill>
                <a:latin typeface="Times New Roman" pitchFamily="18" charset="0"/>
              </a:rPr>
              <a:t>Внедрена система электронной связи посредством чат-бота Телеграмм,  которые имеют функции: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0000FF"/>
                </a:solidFill>
                <a:latin typeface="Times New Roman" pitchFamily="18" charset="0"/>
              </a:rPr>
              <a:t>-передача показаний приборов учета воды;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0000FF"/>
                </a:solidFill>
                <a:latin typeface="Times New Roman" pitchFamily="18" charset="0"/>
              </a:rPr>
              <a:t>-предоставление электронной формы платежных документов;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0000FF"/>
                </a:solidFill>
                <a:latin typeface="Times New Roman" pitchFamily="18" charset="0"/>
              </a:rPr>
              <a:t>-проведение онлайн-оплаты за услуги водоснабжения и водоотведения и др.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0000FF"/>
                </a:solidFill>
                <a:latin typeface="Times New Roman" pitchFamily="18" charset="0"/>
              </a:rPr>
              <a:t>    </a:t>
            </a:r>
            <a:r>
              <a:rPr lang="ru-RU" sz="1300" b="1" dirty="0" smtClean="0">
                <a:solidFill>
                  <a:srgbClr val="3333CC"/>
                </a:solidFill>
                <a:latin typeface="Times New Roman" pitchFamily="18" charset="0"/>
              </a:rPr>
              <a:t>Чат-ботом </a:t>
            </a:r>
            <a:r>
              <a:rPr lang="ru-RU" sz="1300" b="1" dirty="0">
                <a:solidFill>
                  <a:srgbClr val="3333CC"/>
                </a:solidFill>
                <a:latin typeface="Times New Roman" pitchFamily="18" charset="0"/>
              </a:rPr>
              <a:t>Телеграмм </a:t>
            </a:r>
            <a:r>
              <a:rPr lang="ru-RU" sz="1300" b="1" dirty="0" smtClean="0">
                <a:solidFill>
                  <a:srgbClr val="3333CC"/>
                </a:solidFill>
                <a:latin typeface="Times New Roman" pitchFamily="18" charset="0"/>
              </a:rPr>
              <a:t>пользуется</a:t>
            </a:r>
            <a:r>
              <a:rPr lang="ru-RU" sz="1300" b="1" dirty="0" smtClean="0">
                <a:solidFill>
                  <a:srgbClr val="FF0000"/>
                </a:solidFill>
                <a:latin typeface="Times New Roman" pitchFamily="18" charset="0"/>
              </a:rPr>
              <a:t> 144,4 тыс. абонентов.</a:t>
            </a:r>
            <a:endParaRPr lang="ru-RU" sz="13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56697" y="179349"/>
            <a:ext cx="7632365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ctr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548640" indent="-18288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22960" indent="-18288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97280" indent="-18288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89888" indent="-18288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664208" indent="-18288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965960" indent="-18288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2286000" indent="-18288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2587752" indent="-18288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fontAlgn="base">
              <a:buClr>
                <a:srgbClr val="70AD47">
                  <a:lumMod val="75000"/>
                </a:srgbClr>
              </a:buClr>
            </a:pPr>
            <a:r>
              <a:rPr lang="ru-RU" sz="1700" dirty="0">
                <a:solidFill>
                  <a:srgbClr val="3333CC"/>
                </a:solidFill>
              </a:rPr>
              <a:t>Мероприятия по цифровизации связи с потребителями</a:t>
            </a:r>
          </a:p>
        </p:txBody>
      </p:sp>
      <p:pic>
        <p:nvPicPr>
          <p:cNvPr id="37" name="Picture 2" descr="D:\2\Лого\Лого-ВРМ-вектор-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3" y="191069"/>
            <a:ext cx="846407" cy="58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2787" y="5949280"/>
            <a:ext cx="8562934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</a:rPr>
              <a:t>В настоящее время 80 % оплаты за услуги водоснабжения и водоотведения производится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</a:rPr>
              <a:t>посредством приложения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</a:rPr>
              <a:t>Kaspi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</a:rPr>
              <a:t>-банка, ведется работа по достижению 100%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</a:rPr>
              <a:t>оплаты.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</a:rPr>
              <a:t>За счет запуска чат-бота снижается посещаемость абонентами офиса ТОО «Водные ресурсы - Маркетинг» на 70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</a:rPr>
              <a:t>%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33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61840" y="130450"/>
            <a:ext cx="8730640" cy="20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255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600" b="1" dirty="0">
                <a:latin typeface="Arial" pitchFamily="34" charset="0"/>
                <a:ea typeface="Times New Roman"/>
                <a:cs typeface="Arial" pitchFamily="34" charset="0"/>
              </a:rPr>
              <a:t>           Компания имеет тесный контакт с общественностью через средства массовой информации. Согласно «Медиа-плана» опубликовано в республиканских, областных и городских газетах более 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123</a:t>
            </a:r>
            <a:r>
              <a:rPr lang="ru-RU" sz="1600" b="1" dirty="0" smtClean="0">
                <a:latin typeface="Arial" pitchFamily="34" charset="0"/>
                <a:ea typeface="Times New Roman"/>
                <a:cs typeface="Arial" pitchFamily="34" charset="0"/>
              </a:rPr>
              <a:t> статей </a:t>
            </a:r>
            <a:r>
              <a:rPr lang="ru-RU" sz="1600" b="1" dirty="0">
                <a:latin typeface="Arial" pitchFamily="34" charset="0"/>
                <a:ea typeface="Times New Roman"/>
                <a:cs typeface="Arial" pitchFamily="34" charset="0"/>
              </a:rPr>
              <a:t>о работе компании. На телеканалах Хабар, Казахстан, </a:t>
            </a:r>
            <a:r>
              <a:rPr lang="ru-RU" sz="1600" b="1" dirty="0" err="1">
                <a:latin typeface="Arial" pitchFamily="34" charset="0"/>
                <a:ea typeface="Times New Roman"/>
                <a:cs typeface="Arial" pitchFamily="34" charset="0"/>
              </a:rPr>
              <a:t>Отырар</a:t>
            </a:r>
            <a:r>
              <a:rPr lang="ru-RU" sz="1600" b="1" dirty="0">
                <a:latin typeface="Arial" pitchFamily="34" charset="0"/>
                <a:ea typeface="Times New Roman"/>
                <a:cs typeface="Arial" pitchFamily="34" charset="0"/>
              </a:rPr>
              <a:t>, Евразия показаны более 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65</a:t>
            </a:r>
            <a:r>
              <a:rPr lang="ru-RU" sz="1600" b="1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b="1" dirty="0">
                <a:latin typeface="Arial" pitchFamily="34" charset="0"/>
                <a:ea typeface="Times New Roman"/>
                <a:cs typeface="Arial" pitchFamily="34" charset="0"/>
              </a:rPr>
              <a:t>видеосюжетов о проблемных вопросах водопроводно-канализационного хозяйства города. Ежеквартально проводятся пресс туры с представителями общественных организаций, домовых и уличных комитетов и СМИ.</a:t>
            </a:r>
          </a:p>
        </p:txBody>
      </p:sp>
      <p:pic>
        <p:nvPicPr>
          <p:cNvPr id="1026" name="Picture 2" descr="D:\Нурдаулет\док С\Домкомы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525"/>
            <a:ext cx="3600450" cy="21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Нурдаулет\док С\Домкомы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990" y="2276872"/>
            <a:ext cx="3600450" cy="2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Нурдаулет\док С\Домкомы\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41203"/>
            <a:ext cx="3600450" cy="21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Нурдаулет\док С\Домкомы\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990" y="4541202"/>
            <a:ext cx="3600450" cy="2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49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200782" y="838336"/>
            <a:ext cx="8730640" cy="131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255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400" b="1" dirty="0">
                <a:latin typeface="Arial" pitchFamily="34" charset="0"/>
                <a:ea typeface="Times New Roman"/>
                <a:cs typeface="Arial" pitchFamily="34" charset="0"/>
              </a:rPr>
              <a:t>           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0</a:t>
            </a: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2.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02</a:t>
            </a: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.2021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400" b="1" dirty="0">
                <a:latin typeface="Arial" pitchFamily="34" charset="0"/>
                <a:ea typeface="Times New Roman"/>
                <a:cs typeface="Arial" pitchFamily="34" charset="0"/>
              </a:rPr>
              <a:t>года прошел пресс-тур по объектам субъекта естественной монополии в области водоснабжения и водоотведения ТОО «Водные ресурсы-Маркетинг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», организованный Департаментом Комитета по регулированию естественных монополий </a:t>
            </a:r>
            <a:r>
              <a:rPr lang="ru-RU" sz="1400" b="1" dirty="0">
                <a:latin typeface="Arial" pitchFamily="34" charset="0"/>
                <a:ea typeface="Times New Roman"/>
                <a:cs typeface="Arial" pitchFamily="34" charset="0"/>
              </a:rPr>
              <a:t>МНЭ РК по г. Шымкент с участием 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Директора </a:t>
            </a:r>
            <a:r>
              <a:rPr lang="ru-RU" sz="1400" b="1" dirty="0">
                <a:latin typeface="Arial" pitchFamily="34" charset="0"/>
                <a:ea typeface="Times New Roman"/>
                <a:cs typeface="Arial" pitchFamily="34" charset="0"/>
              </a:rPr>
              <a:t>Комитета по регулированию естественных 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монополии по г. Шымкент Д. Каинбердиева.</a:t>
            </a:r>
            <a:endParaRPr lang="ru-RU" sz="14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566752" y="193666"/>
            <a:ext cx="8144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Информационное взаимодействие с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потребителями услуг 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водоснабжения и водоотведения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\\192.168.14.35\файлы для планерки\гости ВРМ 23.12.21\пресс тур  02.02.21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6872"/>
            <a:ext cx="432048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92.168.14.35\файлы для планерки\гости ВРМ 23.12.21\пресс тур  02.02.21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399" y="2276872"/>
            <a:ext cx="4492098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37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200782" y="838336"/>
            <a:ext cx="873064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255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400" b="1" dirty="0">
                <a:latin typeface="Arial" pitchFamily="34" charset="0"/>
                <a:ea typeface="Times New Roman"/>
                <a:cs typeface="Arial" pitchFamily="34" charset="0"/>
              </a:rPr>
              <a:t>           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10</a:t>
            </a: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03</a:t>
            </a: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.2021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400" b="1" dirty="0">
                <a:latin typeface="Arial" pitchFamily="34" charset="0"/>
                <a:ea typeface="Times New Roman"/>
                <a:cs typeface="Arial" pitchFamily="34" charset="0"/>
              </a:rPr>
              <a:t>года 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ТОО </a:t>
            </a:r>
            <a:r>
              <a:rPr lang="ru-RU" sz="1400" b="1" dirty="0">
                <a:latin typeface="Arial" pitchFamily="34" charset="0"/>
                <a:ea typeface="Times New Roman"/>
                <a:cs typeface="Arial" pitchFamily="34" charset="0"/>
              </a:rPr>
              <a:t>«Водные 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ресурсы-Маркетинг»</a:t>
            </a:r>
            <a:r>
              <a:rPr lang="en-US" sz="1400" b="1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посетил </a:t>
            </a:r>
            <a:r>
              <a:rPr lang="ru-RU" sz="1400" b="1" dirty="0">
                <a:latin typeface="Arial" pitchFamily="34" charset="0"/>
                <a:ea typeface="Times New Roman"/>
                <a:cs typeface="Arial" pitchFamily="34" charset="0"/>
              </a:rPr>
              <a:t>Министр цифрового развития, инноваций и аэрокосмической промышленности Республики Казахстан 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Мусин Б.Б.</a:t>
            </a:r>
            <a:r>
              <a:rPr lang="ru-RU" sz="1600" b="1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ru-RU" sz="16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566752" y="193666"/>
            <a:ext cx="8144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Информационное взаимодействие с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потребителями услуг 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водоснабжения и водоотведения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\\192.168.14.35\файлы для планерки\гости ВРМ 23.12.21\Мнистр Мусин 10.03.21\DSC_08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62395"/>
            <a:ext cx="4249501" cy="284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192.168.14.35\файлы для планерки\гости ВРМ 23.12.21\Мнистр Мусин 10.03.21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6" y="4437112"/>
            <a:ext cx="4250600" cy="229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192.168.14.35\файлы для планерки\гости ВРМ 23.12.21\Мнистр Мусин 10.03.21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117" y="1461585"/>
            <a:ext cx="4653380" cy="284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192.168.14.35\файлы для планерки\гости ВРМ 23.12.21\Мнистр Мусин 10.03.21\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228" y="4437113"/>
            <a:ext cx="4627270" cy="229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77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896420"/>
              </p:ext>
            </p:extLst>
          </p:nvPr>
        </p:nvGraphicFramePr>
        <p:xfrm>
          <a:off x="293688" y="960438"/>
          <a:ext cx="8667750" cy="37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" name="Лист" r:id="rId4" imgW="8677319" imgH="5343646" progId="Excel.Sheet.8">
                  <p:embed/>
                </p:oleObj>
              </mc:Choice>
              <mc:Fallback>
                <p:oleObj name="Лист" r:id="rId4" imgW="8677319" imgH="5343646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688" y="960438"/>
                        <a:ext cx="8667750" cy="377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94208" y="0"/>
            <a:ext cx="849694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kk-KZ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rPr>
              <a:t>Инвестиции на строительство, реконструкцию, </a:t>
            </a:r>
            <a:r>
              <a:rPr lang="kk-KZ" sz="1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rPr>
              <a:t>модернизацию, внедрение цифровых технологии </a:t>
            </a:r>
            <a:r>
              <a:rPr lang="kk-KZ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rPr>
              <a:t>и обновление основных фондов водопроводно-канализационного хозяйства </a:t>
            </a:r>
            <a:r>
              <a:rPr lang="kk-KZ" sz="1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rPr>
              <a:t>ТОО «Водные ресурсы-Маркетинг» </a:t>
            </a:r>
            <a:r>
              <a:rPr lang="kk-KZ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rPr>
              <a:t>(млн.тенге без НДС) </a:t>
            </a:r>
            <a:endParaRPr lang="ru-RU" sz="1600" b="1" dirty="0">
              <a:solidFill>
                <a:prstClr val="black">
                  <a:lumMod val="95000"/>
                  <a:lumOff val="5000"/>
                </a:prstClr>
              </a:solidFill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86556" y="1786522"/>
            <a:ext cx="8208912" cy="490350"/>
            <a:chOff x="971" y="1395"/>
            <a:chExt cx="2861" cy="332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120" y="1546"/>
              <a:ext cx="1932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04306" tIns="52153" rIns="104306" bIns="52153">
              <a:spAutoFit/>
            </a:bodyPr>
            <a:lstStyle/>
            <a:p>
              <a:pPr defTabSz="104298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b="1" i="1" u="sng" dirty="0">
                  <a:solidFill>
                    <a:srgbClr val="FF0000"/>
                  </a:solidFill>
                  <a:latin typeface="Times New Roman" pitchFamily="18" charset="0"/>
                </a:rPr>
                <a:t>(в т.ч. за </a:t>
              </a:r>
              <a:r>
                <a:rPr lang="ru-RU" sz="1200" b="1" i="1" u="sng" dirty="0" smtClean="0">
                  <a:solidFill>
                    <a:srgbClr val="FF0000"/>
                  </a:solidFill>
                  <a:latin typeface="Times New Roman" pitchFamily="18" charset="0"/>
                </a:rPr>
                <a:t>счет ЕБРР с нарастающим итогом)</a:t>
              </a:r>
              <a:endParaRPr lang="ru-RU" sz="1200" b="1" i="1" u="sng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972" y="1621"/>
              <a:ext cx="96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b="1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1120" y="1395"/>
              <a:ext cx="2712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04306" tIns="52153" rIns="104306" bIns="52153">
              <a:spAutoFit/>
            </a:bodyPr>
            <a:lstStyle/>
            <a:p>
              <a:pPr defTabSz="104298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b="1" i="1" u="sng" dirty="0">
                  <a:solidFill>
                    <a:srgbClr val="002060"/>
                  </a:solidFill>
                  <a:latin typeface="Times New Roman" pitchFamily="18" charset="0"/>
                </a:rPr>
                <a:t>(общая сумма средств с нарастающим итогом)</a:t>
              </a: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971" y="1440"/>
              <a:ext cx="96" cy="48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b="1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107504" y="4770730"/>
            <a:ext cx="37160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u="sng" dirty="0" smtClean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В результате </a:t>
            </a:r>
            <a:r>
              <a:rPr lang="ru-RU" sz="1100" b="1" u="sng" dirty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вложенных </a:t>
            </a:r>
            <a:r>
              <a:rPr lang="ru-RU" sz="1100" b="1" u="sng" dirty="0" smtClean="0">
                <a:solidFill>
                  <a:srgbClr val="FF0000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инвестиций выполнено:</a:t>
            </a:r>
            <a:endParaRPr lang="ru-RU" sz="1100" b="1" u="sng" dirty="0">
              <a:solidFill>
                <a:srgbClr val="FF0000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692276"/>
              </p:ext>
            </p:extLst>
          </p:nvPr>
        </p:nvGraphicFramePr>
        <p:xfrm>
          <a:off x="159190" y="5061320"/>
          <a:ext cx="8820982" cy="179338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52030"/>
                <a:gridCol w="5868020"/>
                <a:gridCol w="900732"/>
                <a:gridCol w="960069"/>
                <a:gridCol w="840131"/>
              </a:tblGrid>
              <a:tr h="22460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п/н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работ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800" b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т.ч</a:t>
                      </a:r>
                      <a:r>
                        <a:rPr lang="ru-RU" sz="8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 за счет собственных средств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800" b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т.ч</a:t>
                      </a:r>
                      <a:r>
                        <a:rPr lang="ru-RU" sz="8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 за счет ЕБРР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4969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Реконструировано водопроводных  </a:t>
                      </a:r>
                      <a:r>
                        <a:rPr lang="ru-RU" sz="8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сетей (км)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1070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734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694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Реконструировано канализационных </a:t>
                      </a:r>
                      <a:r>
                        <a:rPr lang="ru-RU" sz="8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сетей (км)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85,7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38,4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47,3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95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Строительство комплекса по переработке осадка с выработкой биогаза и получением </a:t>
                      </a:r>
                      <a:r>
                        <a:rPr lang="ru-RU" sz="8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электроэнергии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3,5 </a:t>
                      </a:r>
                      <a:r>
                        <a:rPr lang="ru-RU" sz="800" b="1" u="none" strike="noStrike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млн.квт</a:t>
                      </a:r>
                      <a:r>
                        <a:rPr lang="ru-RU" sz="8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/год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3,5 </a:t>
                      </a:r>
                      <a:r>
                        <a:rPr lang="ru-RU" sz="800" b="1" u="none" strike="noStrike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млн.квт</a:t>
                      </a:r>
                      <a:r>
                        <a:rPr lang="ru-RU" sz="8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/год</a:t>
                      </a:r>
                      <a:endParaRPr lang="ru-RU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r" rtl="0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2460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Расширение мощности очистных сооружений канализации </a:t>
                      </a:r>
                      <a:r>
                        <a:rPr lang="ru-RU" sz="8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с автоматизированным управлением от </a:t>
                      </a:r>
                      <a:r>
                        <a:rPr lang="ru-RU" sz="8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100 </a:t>
                      </a:r>
                      <a:r>
                        <a:rPr lang="ru-RU" sz="800" b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тыс</a:t>
                      </a:r>
                      <a:r>
                        <a:rPr lang="ru-RU" sz="8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м</a:t>
                      </a:r>
                      <a:r>
                        <a:rPr lang="ru-RU" sz="800" b="1" u="none" strike="noStrike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8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/сутки до 150 </a:t>
                      </a:r>
                      <a:r>
                        <a:rPr lang="ru-RU" sz="800" b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тыс</a:t>
                      </a:r>
                      <a:r>
                        <a:rPr lang="ru-RU" sz="8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8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м</a:t>
                      </a:r>
                      <a:r>
                        <a:rPr lang="ru-RU" sz="800" b="1" u="none" strike="noStrike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8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/сутки (объект)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50 </a:t>
                      </a:r>
                      <a:r>
                        <a:rPr lang="ru-RU" sz="800" b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тыс</a:t>
                      </a:r>
                      <a:r>
                        <a:rPr lang="ru-RU" sz="8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м</a:t>
                      </a:r>
                      <a:r>
                        <a:rPr lang="ru-RU" sz="800" b="1" u="none" strike="noStrike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8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/сутки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50 </a:t>
                      </a:r>
                      <a:r>
                        <a:rPr lang="ru-RU" sz="800" b="1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тыс</a:t>
                      </a:r>
                      <a:r>
                        <a:rPr lang="ru-RU" sz="8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м</a:t>
                      </a:r>
                      <a:r>
                        <a:rPr lang="ru-RU" sz="800" b="1" u="none" strike="noStrike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8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/сутки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694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Приобретение специальной техники и </a:t>
                      </a:r>
                      <a:r>
                        <a:rPr lang="ru-RU" sz="8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оборудования (единиц)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2460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Реконструкция  и модернизация общеуличных, головных, квартальных водомерных узлов, расходомеров </a:t>
                      </a:r>
                      <a:r>
                        <a:rPr lang="ru-RU" sz="8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с технологией дистанционного</a:t>
                      </a:r>
                      <a:r>
                        <a:rPr lang="ru-RU" sz="800" b="1" u="none" strike="noStrike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съема показаний</a:t>
                      </a:r>
                      <a:r>
                        <a:rPr lang="ru-RU" sz="8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 (единиц)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14820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11909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2911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694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Установка</a:t>
                      </a:r>
                      <a:r>
                        <a:rPr lang="ru-RU" sz="800" b="1" u="none" strike="noStrike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8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насосно-энергетического оборудования с автоматизированной системой управления</a:t>
                      </a:r>
                      <a:r>
                        <a:rPr lang="ru-RU" sz="800" b="1" u="none" strike="noStrike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ru-RU" sz="8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единиц)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36512" y="3410416"/>
            <a:ext cx="30963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</a:rPr>
              <a:t>Ежегодная инвестиция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</a:rPr>
              <a:t>с 2002-2021гг в среднем составляет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</a:rPr>
              <a:t>2 млрд.тенге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504" y="1268760"/>
            <a:ext cx="4890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</a:rPr>
              <a:t>Протяженность водопроводных сетей -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</a:rPr>
              <a:t>1891 км, </a:t>
            </a: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</a:rPr>
              <a:t>канализационных сетей -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</a:rPr>
              <a:t>463 км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4031" y="2287824"/>
            <a:ext cx="3140018" cy="1213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k-KZ" sz="1400" b="1" dirty="0" smtClean="0">
                <a:solidFill>
                  <a:srgbClr val="FF0000"/>
                </a:solidFill>
              </a:rPr>
              <a:t>В т.ч. за счет субсидий:                               2016 год – 958,3 млн.тг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k-KZ" sz="1400" b="1" dirty="0" smtClean="0">
                <a:solidFill>
                  <a:srgbClr val="FF0000"/>
                </a:solidFill>
              </a:rPr>
              <a:t>2017 год – 650,0 млн.тг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k-KZ" sz="1400" b="1" dirty="0" smtClean="0">
                <a:solidFill>
                  <a:srgbClr val="FF0000"/>
                </a:solidFill>
              </a:rPr>
              <a:t>2018 год – 734,5 млн.тг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k-KZ" sz="1400" b="1" dirty="0" smtClean="0">
                <a:solidFill>
                  <a:srgbClr val="FF0000"/>
                </a:solidFill>
              </a:rPr>
              <a:t>2020 год – 115</a:t>
            </a:r>
            <a:r>
              <a:rPr lang="en-US" sz="1400" b="1" dirty="0" smtClean="0">
                <a:solidFill>
                  <a:srgbClr val="FF0000"/>
                </a:solidFill>
              </a:rPr>
              <a:t>8</a:t>
            </a:r>
            <a:r>
              <a:rPr lang="kk-KZ" sz="1400" b="1" dirty="0" smtClean="0">
                <a:solidFill>
                  <a:srgbClr val="FF0000"/>
                </a:solidFill>
              </a:rPr>
              <a:t>,</a:t>
            </a:r>
            <a:r>
              <a:rPr lang="en-US" sz="1400" b="1" dirty="0" smtClean="0">
                <a:solidFill>
                  <a:srgbClr val="FF0000"/>
                </a:solidFill>
              </a:rPr>
              <a:t>6</a:t>
            </a:r>
            <a:r>
              <a:rPr lang="kk-KZ" sz="1400" b="1" dirty="0" smtClean="0">
                <a:solidFill>
                  <a:srgbClr val="FF0000"/>
                </a:solidFill>
              </a:rPr>
              <a:t> млн.тг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0000"/>
                </a:solidFill>
              </a:rPr>
              <a:t>2021 </a:t>
            </a:r>
            <a:r>
              <a:rPr lang="ru-RU" sz="1400" b="1" dirty="0" smtClean="0">
                <a:solidFill>
                  <a:srgbClr val="FF0000"/>
                </a:solidFill>
              </a:rPr>
              <a:t>год – 1106,2 млн.тг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19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200782" y="838336"/>
            <a:ext cx="8730640" cy="58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255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ТОО </a:t>
            </a:r>
            <a:r>
              <a:rPr lang="ru-RU" sz="1400" b="1" dirty="0">
                <a:latin typeface="Arial" pitchFamily="34" charset="0"/>
                <a:ea typeface="Times New Roman"/>
                <a:cs typeface="Arial" pitchFamily="34" charset="0"/>
              </a:rPr>
              <a:t>«Водные 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ресурсы-Маркетинг»</a:t>
            </a:r>
            <a:r>
              <a:rPr lang="en-US" sz="1400" b="1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посетил Аким </a:t>
            </a:r>
            <a:r>
              <a:rPr lang="ru-RU" sz="1400" b="1" dirty="0">
                <a:latin typeface="Arial" pitchFamily="34" charset="0"/>
                <a:ea typeface="Times New Roman"/>
                <a:cs typeface="Arial" pitchFamily="34" charset="0"/>
              </a:rPr>
              <a:t>города Шымкент </a:t>
            </a:r>
            <a:r>
              <a:rPr lang="ru-RU" sz="1400" b="1" dirty="0" err="1" smtClean="0">
                <a:latin typeface="Arial" pitchFamily="34" charset="0"/>
                <a:ea typeface="Times New Roman"/>
                <a:cs typeface="Arial" pitchFamily="34" charset="0"/>
              </a:rPr>
              <a:t>М.Айтенов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 и заместитель </a:t>
            </a:r>
            <a:r>
              <a:rPr lang="ru-RU" sz="1400" b="1" dirty="0" err="1" smtClean="0">
                <a:latin typeface="Arial" pitchFamily="34" charset="0"/>
                <a:ea typeface="Times New Roman"/>
                <a:cs typeface="Arial" pitchFamily="34" charset="0"/>
              </a:rPr>
              <a:t>акима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 города Шымкент </a:t>
            </a:r>
            <a:r>
              <a:rPr lang="ru-RU" sz="1400" b="1" dirty="0" err="1" smtClean="0">
                <a:latin typeface="Arial" pitchFamily="34" charset="0"/>
                <a:ea typeface="Times New Roman"/>
                <a:cs typeface="Arial" pitchFamily="34" charset="0"/>
              </a:rPr>
              <a:t>М.Исахов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ru-RU" sz="16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566752" y="193666"/>
            <a:ext cx="8144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Информационное взаимодействие с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потребителями услуг 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водоснабжения и водоотведения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\\192.168.14.35\файлы для планерки\гости ВРМ 23.12.21\Замакима Шымкента 31.03.21\DSC_08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320" y="1461583"/>
            <a:ext cx="4250600" cy="284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192.168.14.35\файлы для планерки\гости ВРМ 23.12.21\Замакима Шымкента 31.03.21\DSC_08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319" y="4391231"/>
            <a:ext cx="4278889" cy="233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192.168.14.35\файлы для планерки\гости ВРМ 23.12.21\Аким города Мурат Айтеноа 17.04.21\Snapshot_5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8" y="1461583"/>
            <a:ext cx="4546790" cy="284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\\192.168.14.35\файлы для планерки\гости ВРМ 23.12.21\Аким города Мурат Айтеноа 17.04.21\Snapshot_5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24" y="4399966"/>
            <a:ext cx="4546790" cy="235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80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200782" y="838336"/>
            <a:ext cx="8730640" cy="87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255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400" b="1" dirty="0">
                <a:latin typeface="Arial" pitchFamily="34" charset="0"/>
                <a:ea typeface="Times New Roman"/>
                <a:cs typeface="Arial" pitchFamily="34" charset="0"/>
              </a:rPr>
              <a:t>           </a:t>
            </a: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10.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0</a:t>
            </a: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4.2021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400" b="1" dirty="0">
                <a:latin typeface="Arial" pitchFamily="34" charset="0"/>
                <a:ea typeface="Times New Roman"/>
                <a:cs typeface="Arial" pitchFamily="34" charset="0"/>
              </a:rPr>
              <a:t>года 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ТОО </a:t>
            </a:r>
            <a:r>
              <a:rPr lang="ru-RU" sz="1400" b="1" dirty="0">
                <a:latin typeface="Arial" pitchFamily="34" charset="0"/>
                <a:ea typeface="Times New Roman"/>
                <a:cs typeface="Arial" pitchFamily="34" charset="0"/>
              </a:rPr>
              <a:t>«Водные 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ресурсы-Маркетинг»</a:t>
            </a:r>
            <a:r>
              <a:rPr lang="en-US" sz="1400" b="1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посетили заместитель председателя правления АО «</a:t>
            </a:r>
            <a:r>
              <a:rPr lang="ru-RU" sz="1400" b="1" dirty="0" err="1" smtClean="0">
                <a:latin typeface="Arial" pitchFamily="34" charset="0"/>
                <a:ea typeface="Times New Roman"/>
                <a:cs typeface="Arial" pitchFamily="34" charset="0"/>
              </a:rPr>
              <a:t>КазЦентрЖКХ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» </a:t>
            </a:r>
            <a:r>
              <a:rPr lang="ru-RU" sz="1400" b="1" dirty="0" err="1" smtClean="0">
                <a:latin typeface="Arial" pitchFamily="34" charset="0"/>
                <a:ea typeface="Times New Roman"/>
                <a:cs typeface="Arial" pitchFamily="34" charset="0"/>
              </a:rPr>
              <a:t>Н.Сериков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 и руководитель Департамента регионального развития и Методологии </a:t>
            </a:r>
            <a:r>
              <a:rPr lang="ru-RU" sz="1400" b="1" dirty="0" err="1" smtClean="0">
                <a:latin typeface="Arial" pitchFamily="34" charset="0"/>
                <a:ea typeface="Times New Roman"/>
                <a:cs typeface="Arial" pitchFamily="34" charset="0"/>
              </a:rPr>
              <a:t>М.Абдыкаримов</a:t>
            </a:r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ru-RU" sz="1600" b="1" dirty="0">
              <a:solidFill>
                <a:srgbClr val="FF0000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566752" y="193666"/>
            <a:ext cx="8144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Информационное взаимодействие с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потребителями услуг 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водоснабжения и водоотведения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\\192.168.14.35\файлы для планерки\гости ВРМ 23.12.21\Госинспектор Нурсултан 10.04.21\DSC_09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6" y="4358644"/>
            <a:ext cx="4250600" cy="237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192.168.14.35\файлы для планерки\гости ВРМ 23.12.21\Госинспектор Нурсултан 10.04.21\DSC_09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586" y="4358644"/>
            <a:ext cx="4614911" cy="237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192.168.14.35\файлы для планерки\гости ВРМ 23.12.21\Госинспектор Нурсултан 10.04.21\DSC_09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63" y="1709344"/>
            <a:ext cx="4216013" cy="25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\\192.168.14.35\файлы для планерки\гости ВРМ 23.12.21\Госинспектор Нурсултан 10.04.21\DSC_09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05" y="1709344"/>
            <a:ext cx="4621292" cy="25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46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200782" y="838336"/>
            <a:ext cx="8730640" cy="1118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255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400" b="1" dirty="0">
                <a:latin typeface="Arial" pitchFamily="34" charset="0"/>
                <a:ea typeface="Times New Roman"/>
                <a:cs typeface="Arial" pitchFamily="34" charset="0"/>
              </a:rPr>
              <a:t>           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ТОО </a:t>
            </a:r>
            <a:r>
              <a:rPr lang="ru-RU" sz="1400" b="1" dirty="0">
                <a:latin typeface="Arial" pitchFamily="34" charset="0"/>
                <a:ea typeface="Times New Roman"/>
                <a:cs typeface="Arial" pitchFamily="34" charset="0"/>
              </a:rPr>
              <a:t>«Водные 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ресурсы-Маркетинг»</a:t>
            </a:r>
            <a:r>
              <a:rPr lang="en-US" sz="1400" b="1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посетили для обмена опытом сотрудники водоканала «Алматы Су» города Алматы (</a:t>
            </a: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10.04.2021 года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), города Туркестана и </a:t>
            </a:r>
            <a:r>
              <a:rPr lang="ru-RU" sz="1400" b="1" dirty="0" err="1" smtClean="0">
                <a:latin typeface="Arial" pitchFamily="34" charset="0"/>
                <a:ea typeface="Times New Roman"/>
                <a:cs typeface="Arial" pitchFamily="34" charset="0"/>
              </a:rPr>
              <a:t>Кентау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 (</a:t>
            </a: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06.09.2021 года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), </a:t>
            </a:r>
            <a:r>
              <a:rPr lang="ru-RU" sz="1400" b="1" dirty="0">
                <a:latin typeface="Arial" pitchFamily="34" charset="0"/>
                <a:ea typeface="Times New Roman"/>
                <a:cs typeface="Arial" pitchFamily="34" charset="0"/>
              </a:rPr>
              <a:t>«Жамбыл Су» города </a:t>
            </a:r>
            <a:r>
              <a:rPr lang="ru-RU" sz="1400" b="1" dirty="0" err="1" smtClean="0">
                <a:latin typeface="Arial" pitchFamily="34" charset="0"/>
                <a:ea typeface="Times New Roman"/>
                <a:cs typeface="Arial" pitchFamily="34" charset="0"/>
              </a:rPr>
              <a:t>Тараз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 (</a:t>
            </a: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14.12.2021 года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)</a:t>
            </a:r>
            <a:r>
              <a:rPr lang="ru-RU" sz="1600" b="1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и заместитель </a:t>
            </a:r>
            <a:r>
              <a:rPr lang="ru-RU" sz="1400" b="1" dirty="0" err="1">
                <a:latin typeface="Arial" pitchFamily="34" charset="0"/>
                <a:ea typeface="Times New Roman"/>
                <a:cs typeface="Arial" pitchFamily="34" charset="0"/>
              </a:rPr>
              <a:t>акима</a:t>
            </a:r>
            <a:r>
              <a:rPr lang="ru-RU" sz="1400" b="1" dirty="0">
                <a:latin typeface="Arial" pitchFamily="34" charset="0"/>
                <a:ea typeface="Times New Roman"/>
                <a:cs typeface="Arial" pitchFamily="34" charset="0"/>
              </a:rPr>
              <a:t> города Актау </a:t>
            </a:r>
            <a:r>
              <a:rPr lang="ru-RU" sz="1400" b="1" dirty="0" err="1" smtClean="0">
                <a:latin typeface="Arial" pitchFamily="34" charset="0"/>
                <a:ea typeface="Times New Roman"/>
                <a:cs typeface="Arial" pitchFamily="34" charset="0"/>
              </a:rPr>
              <a:t>Е.Избергенов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 (</a:t>
            </a: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23.12.2021 </a:t>
            </a:r>
            <a:r>
              <a:rPr lang="ru-RU" sz="1400" b="1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года</a:t>
            </a:r>
            <a:r>
              <a:rPr lang="ru-RU" sz="1400" b="1" dirty="0">
                <a:latin typeface="Arial" pitchFamily="34" charset="0"/>
                <a:ea typeface="Times New Roman"/>
                <a:cs typeface="Arial" pitchFamily="34" charset="0"/>
              </a:rPr>
              <a:t>)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ru-RU" sz="14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566752" y="193666"/>
            <a:ext cx="8144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Информационное взаимодействие с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потребителями услуг 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водоснабжения и водоотведения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\\192.168.14.35\файлы для планерки\гости ВРМ 23.12.21\алматинцы 26.08.21\Snapshot_19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916831"/>
            <a:ext cx="4248471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\\192.168.14.35\файлы для планерки\гости ВРМ 23.12.21\Туркестан и Кентау 6.09.21\DSC_06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662" y="1916831"/>
            <a:ext cx="4565833" cy="237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\\192.168.14.35\файлы для планерки\гости ВРМ 23.12.21\делегация из Жамбыл су 14.12.21\DSC_00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821" y="4353423"/>
            <a:ext cx="4570673" cy="23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\\192.168.14.35\файлы для планерки\гости ВРМ 23.12.21\замакима Актау 23.12.21\DSC_01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1" y="4353423"/>
            <a:ext cx="4260375" cy="235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200782" y="838336"/>
            <a:ext cx="8730640" cy="136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255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400" b="1" dirty="0">
                <a:latin typeface="Arial" pitchFamily="34" charset="0"/>
                <a:ea typeface="Times New Roman"/>
                <a:cs typeface="Arial" pitchFamily="34" charset="0"/>
              </a:rPr>
              <a:t>           </a:t>
            </a: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12.10.2021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400" b="1" dirty="0">
                <a:latin typeface="Arial" pitchFamily="34" charset="0"/>
                <a:ea typeface="Times New Roman"/>
                <a:cs typeface="Arial" pitchFamily="34" charset="0"/>
              </a:rPr>
              <a:t>года прошел пресс-тур по объектам субъекта естественной монополии в области водоснабжения и водоотведения ТОО «Водные ресурсы-Маркетинг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», организованный Департаментом Комитета по регулированию естественных монополий </a:t>
            </a:r>
            <a:r>
              <a:rPr lang="ru-RU" sz="1400" b="1" dirty="0">
                <a:latin typeface="Arial" pitchFamily="34" charset="0"/>
                <a:ea typeface="Times New Roman"/>
                <a:cs typeface="Arial" pitchFamily="34" charset="0"/>
              </a:rPr>
              <a:t>МНЭ РК по г. Шымкент с участием Председателя Комитета по регулированию естественных </a:t>
            </a:r>
            <a:r>
              <a:rPr lang="ru-RU" sz="1400" b="1" dirty="0" smtClean="0">
                <a:latin typeface="Arial" pitchFamily="34" charset="0"/>
                <a:ea typeface="Times New Roman"/>
                <a:cs typeface="Arial" pitchFamily="34" charset="0"/>
              </a:rPr>
              <a:t>монополии по г. Шымкент </a:t>
            </a:r>
            <a:r>
              <a:rPr lang="ru-RU" sz="1600" b="1" dirty="0" smtClean="0">
                <a:latin typeface="Arial" pitchFamily="34" charset="0"/>
                <a:ea typeface="Times New Roman"/>
                <a:cs typeface="Arial" pitchFamily="34" charset="0"/>
              </a:rPr>
              <a:t>Д. Каинбердиева.</a:t>
            </a:r>
            <a:endParaRPr lang="ru-RU" sz="16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566752" y="193666"/>
            <a:ext cx="8144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Информационное взаимодействие с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потребителями услуг 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водоснабжения и водоотведения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\\Newserver\мониторинг\МОНИТОРИНГ 2021\ПРЕСС ТУР 2021\Пресс тур 2021 год\антимонопольный сми врм поездка\DSC_08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102" y="2276872"/>
            <a:ext cx="436532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\\Newserver\мониторинг\МОНИТОРИНГ 2021\ПРЕСС ТУР 2021\Пресс тур 2021 год\антимонопольный сми врм поездка\DSC_08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94" y="2276872"/>
            <a:ext cx="4298489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20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755576" y="116632"/>
            <a:ext cx="7772400" cy="43204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Планы на долгосрочный период 2022-2026 </a:t>
            </a:r>
            <a:r>
              <a:rPr lang="ru-RU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г.г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764704"/>
            <a:ext cx="871296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KZ"/>
                <a:cs typeface="Arial" pitchFamily="34" charset="0"/>
              </a:rPr>
              <a:t>В 2022-2026 </a:t>
            </a:r>
            <a:r>
              <a:rPr lang="ru-RU" b="1" dirty="0" err="1" smtClean="0">
                <a:solidFill>
                  <a:srgbClr val="002060"/>
                </a:solidFill>
                <a:latin typeface="Arial KZ"/>
                <a:cs typeface="Arial" pitchFamily="34" charset="0"/>
              </a:rPr>
              <a:t>г.г</a:t>
            </a:r>
            <a:r>
              <a:rPr lang="ru-RU" b="1" dirty="0" smtClean="0">
                <a:solidFill>
                  <a:srgbClr val="002060"/>
                </a:solidFill>
                <a:latin typeface="Arial KZ"/>
                <a:cs typeface="Arial" pitchFamily="34" charset="0"/>
              </a:rPr>
              <a:t>. будут вложены инвестиции в общей сумме 13,2 млрд.тенге. В 2022 году ожидается вложить инвестиции 7,4 млрд.тенге, в </a:t>
            </a:r>
            <a:r>
              <a:rPr lang="ru-RU" b="1" dirty="0" err="1" smtClean="0">
                <a:solidFill>
                  <a:srgbClr val="002060"/>
                </a:solidFill>
                <a:latin typeface="Arial KZ"/>
                <a:cs typeface="Arial" pitchFamily="34" charset="0"/>
              </a:rPr>
              <a:t>т.ч</a:t>
            </a:r>
            <a:r>
              <a:rPr lang="ru-RU" b="1" dirty="0" smtClean="0">
                <a:solidFill>
                  <a:srgbClr val="002060"/>
                </a:solidFill>
                <a:latin typeface="Arial KZ"/>
                <a:cs typeface="Arial" pitchFamily="34" charset="0"/>
              </a:rPr>
              <a:t>. субсидии Правительства РК 2,0 млрд.тенге;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KZ"/>
                <a:cs typeface="Arial" pitchFamily="34" charset="0"/>
              </a:rPr>
              <a:t>Строительство дополнительных сооружений </a:t>
            </a:r>
            <a:r>
              <a:rPr lang="ru-RU" b="1" dirty="0">
                <a:solidFill>
                  <a:srgbClr val="002060"/>
                </a:solidFill>
                <a:latin typeface="Arial KZ"/>
                <a:cs typeface="Arial" pitchFamily="34" charset="0"/>
              </a:rPr>
              <a:t>очистных сооружений </a:t>
            </a:r>
            <a:r>
              <a:rPr lang="ru-RU" b="1" dirty="0" smtClean="0">
                <a:solidFill>
                  <a:srgbClr val="002060"/>
                </a:solidFill>
                <a:latin typeface="Arial KZ"/>
                <a:cs typeface="Arial" pitchFamily="34" charset="0"/>
              </a:rPr>
              <a:t>на 50</a:t>
            </a:r>
            <a:r>
              <a:rPr lang="ru-RU" b="1" dirty="0">
                <a:solidFill>
                  <a:srgbClr val="002060"/>
                </a:solidFill>
                <a:latin typeface="Arial KZ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 KZ"/>
                <a:cs typeface="Arial" pitchFamily="34" charset="0"/>
              </a:rPr>
              <a:t>тыс.куб.м</a:t>
            </a:r>
            <a:r>
              <a:rPr lang="ru-RU" b="1" dirty="0" smtClean="0">
                <a:solidFill>
                  <a:srgbClr val="002060"/>
                </a:solidFill>
                <a:latin typeface="Arial KZ"/>
                <a:cs typeface="Arial" pitchFamily="34" charset="0"/>
              </a:rPr>
              <a:t>/</a:t>
            </a:r>
            <a:r>
              <a:rPr lang="ru-RU" b="1" dirty="0" err="1" smtClean="0">
                <a:solidFill>
                  <a:srgbClr val="002060"/>
                </a:solidFill>
                <a:latin typeface="Arial KZ"/>
                <a:cs typeface="Arial" pitchFamily="34" charset="0"/>
              </a:rPr>
              <a:t>сут</a:t>
            </a:r>
            <a:r>
              <a:rPr lang="ru-RU" b="1" dirty="0" smtClean="0">
                <a:solidFill>
                  <a:srgbClr val="002060"/>
                </a:solidFill>
                <a:latin typeface="Arial KZ"/>
                <a:cs typeface="Arial" pitchFamily="34" charset="0"/>
              </a:rPr>
              <a:t> с учетом увеличения мощности очистных сооружений до 200 </a:t>
            </a:r>
            <a:r>
              <a:rPr lang="ru-RU" b="1" dirty="0" err="1" smtClean="0">
                <a:solidFill>
                  <a:srgbClr val="002060"/>
                </a:solidFill>
                <a:latin typeface="Arial KZ"/>
                <a:cs typeface="Arial" pitchFamily="34" charset="0"/>
              </a:rPr>
              <a:t>тыс.куб.м</a:t>
            </a:r>
            <a:r>
              <a:rPr lang="ru-RU" b="1" dirty="0" smtClean="0">
                <a:solidFill>
                  <a:srgbClr val="002060"/>
                </a:solidFill>
                <a:latin typeface="Arial KZ"/>
                <a:cs typeface="Arial" pitchFamily="34" charset="0"/>
              </a:rPr>
              <a:t>/</a:t>
            </a:r>
            <a:r>
              <a:rPr lang="ru-RU" b="1" dirty="0" err="1" smtClean="0">
                <a:solidFill>
                  <a:srgbClr val="002060"/>
                </a:solidFill>
                <a:latin typeface="Arial KZ"/>
                <a:cs typeface="Arial" pitchFamily="34" charset="0"/>
              </a:rPr>
              <a:t>сут</a:t>
            </a:r>
            <a:r>
              <a:rPr lang="ru-RU" b="1" dirty="0" smtClean="0">
                <a:solidFill>
                  <a:srgbClr val="002060"/>
                </a:solidFill>
                <a:latin typeface="Arial KZ"/>
                <a:cs typeface="Arial" pitchFamily="34" charset="0"/>
              </a:rPr>
              <a:t>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KZ"/>
                <a:cs typeface="Arial" pitchFamily="34" charset="0"/>
              </a:rPr>
              <a:t>Выработка электроэнергии с использованием генератора  4,4 </a:t>
            </a:r>
            <a:r>
              <a:rPr lang="ru-RU" b="1" dirty="0" err="1" smtClean="0">
                <a:solidFill>
                  <a:srgbClr val="002060"/>
                </a:solidFill>
                <a:latin typeface="Arial KZ"/>
                <a:cs typeface="Arial" pitchFamily="34" charset="0"/>
              </a:rPr>
              <a:t>млн.кВт.час</a:t>
            </a:r>
            <a:r>
              <a:rPr lang="ru-RU" b="1" dirty="0" smtClean="0">
                <a:solidFill>
                  <a:srgbClr val="002060"/>
                </a:solidFill>
                <a:latin typeface="Arial KZ"/>
                <a:cs typeface="Arial" pitchFamily="34" charset="0"/>
              </a:rPr>
              <a:t> год;</a:t>
            </a:r>
            <a:endParaRPr lang="ru-RU" b="1" dirty="0">
              <a:solidFill>
                <a:srgbClr val="002060"/>
              </a:solidFill>
              <a:latin typeface="Arial KZ"/>
              <a:cs typeface="Arial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Arial KZ"/>
                <a:cs typeface="Arial" pitchFamily="34" charset="0"/>
              </a:rPr>
              <a:t>Реконструкция </a:t>
            </a:r>
            <a:r>
              <a:rPr lang="ru-RU" b="1" dirty="0">
                <a:solidFill>
                  <a:srgbClr val="FF0000"/>
                </a:solidFill>
                <a:latin typeface="Arial KZ"/>
                <a:cs typeface="Arial" pitchFamily="34" charset="0"/>
              </a:rPr>
              <a:t>67</a:t>
            </a:r>
            <a:r>
              <a:rPr lang="ru-RU" b="1" dirty="0">
                <a:solidFill>
                  <a:srgbClr val="002060"/>
                </a:solidFill>
                <a:latin typeface="Arial KZ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 KZ"/>
                <a:cs typeface="Arial" pitchFamily="34" charset="0"/>
              </a:rPr>
              <a:t>км. </a:t>
            </a:r>
            <a:r>
              <a:rPr lang="ru-RU" b="1" dirty="0">
                <a:solidFill>
                  <a:srgbClr val="002060"/>
                </a:solidFill>
                <a:latin typeface="Arial KZ"/>
                <a:cs typeface="Arial" pitchFamily="34" charset="0"/>
              </a:rPr>
              <a:t>водопроводных сетей </a:t>
            </a:r>
            <a:r>
              <a:rPr lang="ru-RU" b="1" dirty="0" smtClean="0">
                <a:solidFill>
                  <a:srgbClr val="002060"/>
                </a:solidFill>
                <a:latin typeface="Arial KZ"/>
                <a:cs typeface="Arial" pitchFamily="34" charset="0"/>
              </a:rPr>
              <a:t>и </a:t>
            </a:r>
            <a:r>
              <a:rPr lang="ru-RU" b="1" dirty="0">
                <a:solidFill>
                  <a:srgbClr val="FF0000"/>
                </a:solidFill>
                <a:latin typeface="Arial KZ"/>
                <a:cs typeface="Arial" pitchFamily="34" charset="0"/>
              </a:rPr>
              <a:t>7</a:t>
            </a:r>
            <a:r>
              <a:rPr lang="ru-RU" b="1" dirty="0">
                <a:solidFill>
                  <a:srgbClr val="FF3300"/>
                </a:solidFill>
                <a:latin typeface="Arial KZ"/>
                <a:cs typeface="Arial" pitchFamily="34" charset="0"/>
              </a:rPr>
              <a:t>,3</a:t>
            </a:r>
            <a:r>
              <a:rPr lang="ru-RU" b="1" dirty="0">
                <a:solidFill>
                  <a:srgbClr val="002060"/>
                </a:solidFill>
                <a:latin typeface="Arial KZ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 KZ"/>
                <a:cs typeface="Arial" pitchFamily="34" charset="0"/>
              </a:rPr>
              <a:t>км. </a:t>
            </a:r>
            <a:r>
              <a:rPr lang="ru-RU" b="1" dirty="0">
                <a:solidFill>
                  <a:srgbClr val="002060"/>
                </a:solidFill>
                <a:latin typeface="Arial KZ"/>
                <a:cs typeface="Arial" pitchFamily="34" charset="0"/>
              </a:rPr>
              <a:t>канализационных </a:t>
            </a:r>
            <a:r>
              <a:rPr lang="ru-RU" b="1" dirty="0" smtClean="0">
                <a:solidFill>
                  <a:srgbClr val="002060"/>
                </a:solidFill>
                <a:latin typeface="Arial KZ"/>
                <a:cs typeface="Arial" pitchFamily="34" charset="0"/>
              </a:rPr>
              <a:t>сетей;</a:t>
            </a:r>
            <a:r>
              <a:rPr lang="ru-RU" b="1" dirty="0" smtClean="0">
                <a:solidFill>
                  <a:srgbClr val="002060"/>
                </a:solidFill>
                <a:latin typeface="Arial KZ"/>
                <a:ea typeface="Meiryo UI" pitchFamily="34" charset="-128"/>
                <a:cs typeface="Arial" pitchFamily="34" charset="0"/>
              </a:rPr>
              <a:t> </a:t>
            </a:r>
            <a:endParaRPr lang="ru-RU" b="1" dirty="0">
              <a:solidFill>
                <a:srgbClr val="002060"/>
              </a:solidFill>
              <a:latin typeface="Arial KZ"/>
              <a:ea typeface="Meiryo UI" pitchFamily="34" charset="-128"/>
              <a:cs typeface="Arial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KZ"/>
                <a:cs typeface="Arial" pitchFamily="34" charset="0"/>
              </a:rPr>
              <a:t>Внедрение автоматизации учета воды у потребителей юридических лиц с установкой </a:t>
            </a:r>
            <a:r>
              <a:rPr lang="ru-RU" b="1" dirty="0" smtClean="0">
                <a:solidFill>
                  <a:srgbClr val="FF0000"/>
                </a:solidFill>
                <a:latin typeface="Arial KZ"/>
                <a:cs typeface="Arial" pitchFamily="34" charset="0"/>
              </a:rPr>
              <a:t>«умных счетчиков»</a:t>
            </a:r>
            <a:r>
              <a:rPr lang="ru-RU" b="1" dirty="0" smtClean="0">
                <a:solidFill>
                  <a:srgbClr val="002060"/>
                </a:solidFill>
                <a:latin typeface="Arial KZ"/>
                <a:cs typeface="Arial" pitchFamily="34" charset="0"/>
              </a:rPr>
              <a:t>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KZ"/>
                <a:cs typeface="Arial" pitchFamily="34" charset="0"/>
              </a:rPr>
              <a:t>Развитие онлайн обслуживания</a:t>
            </a:r>
            <a:r>
              <a:rPr lang="ru-RU" b="1" dirty="0">
                <a:solidFill>
                  <a:srgbClr val="002060"/>
                </a:solidFill>
                <a:latin typeface="Arial KZ"/>
                <a:cs typeface="Arial" pitchFamily="34" charset="0"/>
              </a:rPr>
              <a:t> потребителей </a:t>
            </a:r>
            <a:r>
              <a:rPr lang="ru-RU" b="1" dirty="0" smtClean="0">
                <a:solidFill>
                  <a:srgbClr val="002060"/>
                </a:solidFill>
                <a:latin typeface="Arial KZ"/>
                <a:cs typeface="Arial" pitchFamily="34" charset="0"/>
              </a:rPr>
              <a:t>с помощью Чат-бот Телеграмм;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KZ"/>
                <a:cs typeface="Arial" pitchFamily="34" charset="0"/>
              </a:rPr>
              <a:t>Внедрение технологии дистанционного съема показаний приборов учета воды  потребителей многоэтажных жилых домов; </a:t>
            </a:r>
            <a:endParaRPr lang="ru-RU" b="1" dirty="0">
              <a:solidFill>
                <a:srgbClr val="002060"/>
              </a:solidFill>
              <a:latin typeface="Arial KZ"/>
              <a:cs typeface="Arial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 KZ"/>
                <a:cs typeface="Arial" pitchFamily="34" charset="0"/>
              </a:rPr>
              <a:t>Снижение удельной </a:t>
            </a:r>
            <a:r>
              <a:rPr lang="ru-RU" b="1" dirty="0">
                <a:solidFill>
                  <a:srgbClr val="002060"/>
                </a:solidFill>
                <a:latin typeface="Arial KZ"/>
                <a:cs typeface="Arial" pitchFamily="34" charset="0"/>
              </a:rPr>
              <a:t>нормы расхода электроэнергии </a:t>
            </a:r>
            <a:r>
              <a:rPr lang="ru-RU" b="1" dirty="0" smtClean="0">
                <a:solidFill>
                  <a:srgbClr val="002060"/>
                </a:solidFill>
                <a:latin typeface="Arial KZ"/>
                <a:cs typeface="Arial" pitchFamily="34" charset="0"/>
              </a:rPr>
              <a:t>на добычу и транспортировки воды до потребителей до </a:t>
            </a:r>
            <a:r>
              <a:rPr lang="ru-RU" b="1" dirty="0">
                <a:solidFill>
                  <a:srgbClr val="FF0000"/>
                </a:solidFill>
                <a:latin typeface="Arial KZ"/>
                <a:cs typeface="Arial" pitchFamily="34" charset="0"/>
              </a:rPr>
              <a:t>0,058</a:t>
            </a:r>
            <a:r>
              <a:rPr lang="ru-RU" b="1" dirty="0">
                <a:solidFill>
                  <a:srgbClr val="002060"/>
                </a:solidFill>
                <a:latin typeface="Arial KZ"/>
                <a:cs typeface="Arial" pitchFamily="34" charset="0"/>
              </a:rPr>
              <a:t>кВт/м</a:t>
            </a:r>
            <a:r>
              <a:rPr lang="ru-RU" b="1" baseline="30000" dirty="0">
                <a:solidFill>
                  <a:srgbClr val="002060"/>
                </a:solidFill>
                <a:latin typeface="Arial KZ"/>
                <a:cs typeface="Arial" pitchFamily="34" charset="0"/>
              </a:rPr>
              <a:t>3</a:t>
            </a:r>
            <a:r>
              <a:rPr lang="ru-RU" b="1" dirty="0">
                <a:solidFill>
                  <a:srgbClr val="002060"/>
                </a:solidFill>
                <a:latin typeface="Arial KZ"/>
                <a:cs typeface="Arial" pitchFamily="34" charset="0"/>
              </a:rPr>
              <a:t>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Arial KZ"/>
                <a:cs typeface="Arial" pitchFamily="34" charset="0"/>
              </a:rPr>
              <a:t>Снижение </a:t>
            </a:r>
            <a:r>
              <a:rPr lang="ru-RU" b="1" dirty="0" smtClean="0">
                <a:solidFill>
                  <a:srgbClr val="002060"/>
                </a:solidFill>
                <a:latin typeface="Arial KZ"/>
                <a:cs typeface="Arial" pitchFamily="34" charset="0"/>
              </a:rPr>
              <a:t>нормативно-технических </a:t>
            </a:r>
            <a:r>
              <a:rPr lang="ru-RU" b="1" dirty="0">
                <a:solidFill>
                  <a:srgbClr val="002060"/>
                </a:solidFill>
                <a:latin typeface="Arial KZ"/>
                <a:cs typeface="Arial" pitchFamily="34" charset="0"/>
              </a:rPr>
              <a:t>потерь до </a:t>
            </a:r>
            <a:r>
              <a:rPr lang="ru-RU" b="1" dirty="0">
                <a:solidFill>
                  <a:srgbClr val="FF0000"/>
                </a:solidFill>
                <a:latin typeface="Arial KZ"/>
                <a:cs typeface="Arial" pitchFamily="34" charset="0"/>
              </a:rPr>
              <a:t>16,92</a:t>
            </a:r>
            <a:r>
              <a:rPr lang="ru-RU" b="1" dirty="0">
                <a:solidFill>
                  <a:srgbClr val="002060"/>
                </a:solidFill>
                <a:latin typeface="Arial KZ"/>
                <a:cs typeface="Arial" pitchFamily="34" charset="0"/>
              </a:rPr>
              <a:t>%;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Arial KZ"/>
                <a:cs typeface="Arial" pitchFamily="34" charset="0"/>
              </a:rPr>
              <a:t>Снижение </a:t>
            </a:r>
            <a:r>
              <a:rPr lang="ru-RU" b="1" dirty="0" smtClean="0">
                <a:solidFill>
                  <a:srgbClr val="002060"/>
                </a:solidFill>
                <a:latin typeface="Arial KZ"/>
                <a:cs typeface="Arial" pitchFamily="34" charset="0"/>
              </a:rPr>
              <a:t>степени </a:t>
            </a:r>
            <a:r>
              <a:rPr lang="ru-RU" b="1" dirty="0">
                <a:solidFill>
                  <a:srgbClr val="002060"/>
                </a:solidFill>
                <a:latin typeface="Arial KZ"/>
                <a:cs typeface="Arial" pitchFamily="34" charset="0"/>
              </a:rPr>
              <a:t>износа водопровода до </a:t>
            </a:r>
            <a:r>
              <a:rPr lang="ru-RU" b="1" dirty="0">
                <a:solidFill>
                  <a:srgbClr val="FF0000"/>
                </a:solidFill>
                <a:latin typeface="Arial KZ"/>
                <a:cs typeface="Arial" pitchFamily="34" charset="0"/>
              </a:rPr>
              <a:t>46,66</a:t>
            </a:r>
            <a:r>
              <a:rPr lang="ru-RU" b="1" dirty="0">
                <a:solidFill>
                  <a:srgbClr val="002060"/>
                </a:solidFill>
                <a:latin typeface="Arial KZ"/>
                <a:cs typeface="Arial" pitchFamily="34" charset="0"/>
              </a:rPr>
              <a:t>% и канализации до </a:t>
            </a:r>
            <a:r>
              <a:rPr lang="ru-RU" b="1" dirty="0">
                <a:solidFill>
                  <a:srgbClr val="FF0000"/>
                </a:solidFill>
                <a:latin typeface="Arial KZ"/>
                <a:cs typeface="Arial" pitchFamily="34" charset="0"/>
              </a:rPr>
              <a:t>76,98</a:t>
            </a:r>
            <a:r>
              <a:rPr lang="ru-RU" b="1" dirty="0">
                <a:solidFill>
                  <a:srgbClr val="002060"/>
                </a:solidFill>
                <a:latin typeface="Arial KZ"/>
                <a:cs typeface="Arial" pitchFamily="34" charset="0"/>
              </a:rPr>
              <a:t>%;</a:t>
            </a:r>
            <a:r>
              <a:rPr lang="ru-RU" b="1" dirty="0">
                <a:solidFill>
                  <a:srgbClr val="0000FF"/>
                </a:solidFill>
                <a:latin typeface="Arial KZ"/>
                <a:cs typeface="Arial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5656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395536" y="1689720"/>
            <a:ext cx="8208912" cy="3323456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ru-RU" sz="20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24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Спасибо  за внимание!</a:t>
            </a:r>
          </a:p>
          <a:p>
            <a:pPr algn="ctr">
              <a:buNone/>
            </a:pPr>
            <a:endParaRPr lang="ru-RU" sz="20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  <a:p>
            <a:pPr algn="ctr">
              <a:buNone/>
            </a:pPr>
            <a:endParaRPr lang="ru-RU" sz="20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  <a:p>
            <a:pPr algn="ctr">
              <a:buNone/>
            </a:pPr>
            <a:endParaRPr lang="ru-RU" sz="20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15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200782" y="692696"/>
            <a:ext cx="8730640" cy="94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255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200" b="1" dirty="0">
                <a:latin typeface="Arial" pitchFamily="34" charset="0"/>
                <a:ea typeface="Times New Roman"/>
                <a:cs typeface="Arial" pitchFamily="34" charset="0"/>
              </a:rPr>
              <a:t>           </a:t>
            </a:r>
            <a:r>
              <a:rPr lang="ru-RU" sz="1200" b="1" dirty="0" smtClean="0">
                <a:latin typeface="Arial" pitchFamily="34" charset="0"/>
                <a:ea typeface="Times New Roman"/>
                <a:cs typeface="Arial" pitchFamily="34" charset="0"/>
              </a:rPr>
              <a:t>В течение года проведены масштабные спортивные мероприятия: волейбольный турнир среди ветеранов, футбольный турнир,  поднятие тяжести, приседания с бараном, победителям были вручены Кубки  и денежные вознаграждения, а обладателям вторых и третьих мест  вручены грамоты. Проведена акция  «Дорога в школу».</a:t>
            </a:r>
            <a:endParaRPr lang="ru-RU" sz="14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702638" y="193666"/>
            <a:ext cx="8144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Мероприятия проводимые Профсоюзной организацией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Kydyrbaev\Downloads\FB_IMG_16405828246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877" y="4154384"/>
            <a:ext cx="2795267" cy="237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Kydyrbaev\Downloads\FB_IMG_16405828282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72816"/>
            <a:ext cx="2987824" cy="223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Kydyrbaev\Downloads\FB_IMG_16405828325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73" y="4154384"/>
            <a:ext cx="2848887" cy="237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Kydyrbaev\Downloads\FB_IMG_16405828396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154384"/>
            <a:ext cx="2987824" cy="237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Kydyrbaev\Downloads\FB_IMG_16405835550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877" y="1812398"/>
            <a:ext cx="2795267" cy="219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Kydyrbaev\Downloads\FB_IMG_164059920892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73" y="1812398"/>
            <a:ext cx="2848887" cy="219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38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200782" y="692696"/>
            <a:ext cx="8730640" cy="22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255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alt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Профсоюзной организацией организованы подарки на Новый год для работников ТОО «Водные ресурсы-Маркетинг» в кол-ве 1524 шт. из них:</a:t>
            </a:r>
          </a:p>
          <a:p>
            <a:pPr marL="36830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1466 шт. для работников ТОО «Водные ресурсы-Маркетинг»;</a:t>
            </a:r>
          </a:p>
          <a:p>
            <a:pPr marL="36830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40 шт. вручены многодетным и малоимущим семьям мкр. Сауле и </a:t>
            </a:r>
            <a:r>
              <a:rPr lang="ru-RU" altLang="ru-RU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Забадам</a:t>
            </a:r>
            <a:r>
              <a:rPr lang="ru-RU" alt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36830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Для продолжения благотворительных работ, получивших начало от генерального директора М. Урманова 18 шт. подарков вручены ученикам школы №35, </a:t>
            </a:r>
            <a:r>
              <a:rPr lang="ru-RU" altLang="ru-RU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которые остались без присмотра и потеряли родителей во время </a:t>
            </a:r>
            <a:r>
              <a:rPr lang="ru-RU" alt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пандемии.</a:t>
            </a:r>
            <a:endParaRPr lang="ru-RU" sz="14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702638" y="193666"/>
            <a:ext cx="8144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1600" b="1" dirty="0">
                <a:solidFill>
                  <a:srgbClr val="FF0000"/>
                </a:solidFill>
              </a:rPr>
              <a:t>Мероприятия проводимые Профсоюзной организацией</a:t>
            </a:r>
          </a:p>
        </p:txBody>
      </p:sp>
      <p:pic>
        <p:nvPicPr>
          <p:cNvPr id="6146" name="Picture 2" descr="\\192.168.14.35\файлы для планерки\гости ВРМ 23.12.21\35 школа подарки\DSC_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5" y="3501008"/>
            <a:ext cx="295197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192.168.14.35\файлы для планерки\гости ВРМ 23.12.21\забадам подарки\Snapshot_7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950" y="3513636"/>
            <a:ext cx="3102242" cy="308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\\192.168.14.35\файлы для планерки\гости ВРМ 23.12.21\забадам подарки\Snapshot_6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59" y="3536142"/>
            <a:ext cx="2517863" cy="306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93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200782" y="692696"/>
            <a:ext cx="8730640" cy="1578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255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alt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ТОО «Водные ресурсы-Маркетинг» стало обладателем номинации конкурса </a:t>
            </a:r>
            <a:r>
              <a:rPr lang="ru-RU" alt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altLang="ru-RU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Парыз</a:t>
            </a:r>
            <a:r>
              <a:rPr lang="ru-RU" alt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», </a:t>
            </a:r>
            <a:r>
              <a:rPr lang="ru-RU" alt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который направлен на формирование и повышение субъектами частного предпринимательства своей корпоративной социальной ответственности перед обществом для дальнейшего улучшения благосостояния населения, а также стало  победителем в номинации </a:t>
            </a:r>
            <a:r>
              <a:rPr lang="ru-RU" alt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«За вклад в экологию».</a:t>
            </a:r>
            <a:r>
              <a:rPr lang="ru-RU" alt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 честь праздника  «День профсоюза в </a:t>
            </a:r>
            <a:r>
              <a:rPr lang="ru-RU" altLang="ru-RU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Казахстане» </a:t>
            </a:r>
            <a:r>
              <a:rPr lang="ru-RU" alt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генеральный директор </a:t>
            </a:r>
            <a:r>
              <a:rPr lang="ru-RU" altLang="ru-RU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А.Орман</a:t>
            </a:r>
            <a:r>
              <a:rPr lang="ru-RU" alt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получил </a:t>
            </a:r>
            <a:r>
              <a:rPr lang="ru-RU" altLang="ru-RU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благодарственное письмо и почетный знак за значительный вклад в развитие </a:t>
            </a:r>
            <a:r>
              <a:rPr lang="ru-RU" alt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Профсоюзов.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702638" y="193666"/>
            <a:ext cx="8144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1600" b="1" dirty="0" smtClean="0">
                <a:solidFill>
                  <a:srgbClr val="FF0000"/>
                </a:solidFill>
              </a:rPr>
              <a:t>Награды ТОО «Водные ресурсы-Маркетинг» за 2021 год.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C:\Users\Kydyrbaev\Downloads\FB_IMG_16405988236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04" y="2348880"/>
            <a:ext cx="2896628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Kydyrbaev\Downloads\FB_IMG_16405988288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238" y="2348880"/>
            <a:ext cx="3074945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Kydyrbaev\Desktop\1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348880"/>
            <a:ext cx="263123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2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1" y="256580"/>
            <a:ext cx="86166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 основании государственной программы «Ак-</a:t>
            </a:r>
            <a:r>
              <a:rPr lang="ru-RU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булак</a:t>
            </a:r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», утвержденной Постановлением Правительства Республики Казахстан за №570 от 24.05.2011г. и генерального плана </a:t>
            </a:r>
            <a:r>
              <a:rPr lang="ru-RU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г.Шымкент</a:t>
            </a:r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утвержденного Постановлением Правительства Республики Казахстан от 3 сентября 2012 года за № 1134, разработаны «Обоснования инвестиций систем водоснабжения и </a:t>
            </a: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водоотведения </a:t>
            </a:r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г. Шымкент </a:t>
            </a:r>
            <a:r>
              <a:rPr lang="ru-RU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до 2025 года</a:t>
            </a:r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». Обоснование инвестиций утверждено приказом филиала РГП «</a:t>
            </a:r>
            <a:r>
              <a:rPr lang="ru-RU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Госэкспертиза</a:t>
            </a:r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» от </a:t>
            </a:r>
            <a:r>
              <a:rPr lang="ru-RU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21.02.2015г.</a:t>
            </a:r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№19-0140/15</a:t>
            </a: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indent="449580" algn="just"/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Общая </a:t>
            </a:r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сумма, определенная Обоснованием инвестиции с учетом ежегодного коэффициента удорожания составляет </a:t>
            </a:r>
            <a:r>
              <a:rPr lang="ru-RU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70,2 </a:t>
            </a:r>
            <a:r>
              <a:rPr lang="ru-RU" sz="1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млрд.тенге</a:t>
            </a:r>
            <a:r>
              <a:rPr lang="ru-RU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 реконструкцию и модернизацию существующей системы водоснабжения и водоотведения, находящейся на балансе ТОО «Водные ресурсы-Маркетинг. Финансирование будет осуществлено за счет заемных средств Европейского банка реконструкции и развития с применением механизма бюджетного субсидирования.</a:t>
            </a:r>
            <a:r>
              <a:rPr lang="ru-RU" sz="1200" dirty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За период 2015-2021 годы от суммы подлежащего финансированию 50,52 млрд.тенге освоено </a:t>
            </a:r>
            <a:r>
              <a:rPr lang="ru-RU" sz="1200" dirty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около </a:t>
            </a:r>
            <a:r>
              <a:rPr lang="ru-RU" sz="12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18,5 </a:t>
            </a:r>
            <a:r>
              <a:rPr lang="ru-RU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млрд.тенге</a:t>
            </a:r>
            <a:r>
              <a:rPr lang="ru-RU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или </a:t>
            </a:r>
            <a:r>
              <a:rPr lang="ru-RU" sz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исполнено на </a:t>
            </a:r>
            <a:r>
              <a:rPr lang="ru-RU" sz="12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36,6%</a:t>
            </a:r>
            <a:r>
              <a:rPr lang="ru-RU" sz="1200" b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2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 2021 год при потребности 7,0 </a:t>
            </a:r>
            <a:r>
              <a:rPr lang="ru-RU" sz="12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млрд.тенге</a:t>
            </a:r>
            <a:r>
              <a:rPr lang="ru-RU" sz="12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финансировано 3,2 </a:t>
            </a:r>
            <a:r>
              <a:rPr lang="ru-RU" sz="12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млрд.тенге</a:t>
            </a:r>
            <a:r>
              <a:rPr lang="ru-RU" sz="12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т.е. исполнено 46%. </a:t>
            </a:r>
            <a:r>
              <a:rPr lang="ru-RU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906408275"/>
              </p:ext>
            </p:extLst>
          </p:nvPr>
        </p:nvGraphicFramePr>
        <p:xfrm>
          <a:off x="251521" y="2708920"/>
          <a:ext cx="5328591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995936" y="2616458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600" b="1" u="sng" dirty="0" smtClean="0">
                <a:solidFill>
                  <a:srgbClr val="FF0000"/>
                </a:solidFill>
              </a:rPr>
              <a:t>млн.тенге</a:t>
            </a:r>
            <a:endParaRPr lang="ru-RU" sz="1600" b="1" u="sng" dirty="0">
              <a:solidFill>
                <a:srgbClr val="FF0000"/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816378581"/>
              </p:ext>
            </p:extLst>
          </p:nvPr>
        </p:nvGraphicFramePr>
        <p:xfrm>
          <a:off x="5940152" y="3573016"/>
          <a:ext cx="3096344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32240" y="310741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600" b="1" u="sng" dirty="0" smtClean="0">
                <a:solidFill>
                  <a:srgbClr val="FF0000"/>
                </a:solidFill>
              </a:rPr>
              <a:t>2021 год</a:t>
            </a:r>
            <a:endParaRPr lang="ru-RU" sz="1600" b="1" u="sng" dirty="0">
              <a:solidFill>
                <a:srgbClr val="FF0000"/>
              </a:solidFill>
            </a:endParaRPr>
          </a:p>
        </p:txBody>
      </p:sp>
      <p:sp>
        <p:nvSpPr>
          <p:cNvPr id="7" name="Надпись 2"/>
          <p:cNvSpPr txBox="1">
            <a:spLocks noChangeArrowheads="1"/>
          </p:cNvSpPr>
          <p:nvPr/>
        </p:nvSpPr>
        <p:spPr bwMode="auto">
          <a:xfrm>
            <a:off x="7552539" y="4198585"/>
            <a:ext cx="1063693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0"/>
              </a:spcAft>
            </a:pPr>
            <a:r>
              <a:rPr lang="ru-RU" sz="11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Исполнение на </a:t>
            </a:r>
            <a:r>
              <a:rPr lang="ru-RU" sz="14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46%</a:t>
            </a:r>
            <a:endParaRPr lang="ru-RU" sz="1800" b="1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6501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79877"/>
            <a:ext cx="871296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Исполнение </a:t>
            </a:r>
            <a:r>
              <a:rPr lang="ru-RU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инвестиционной программы</a:t>
            </a:r>
            <a:r>
              <a:rPr lang="en-US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за 2021 год</a:t>
            </a:r>
            <a:endParaRPr lang="en-US" b="1" dirty="0" smtClean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ru-RU" b="1" dirty="0" smtClean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Выполнено на 3</a:t>
            </a: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226,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ru-RU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млн.тенге</a:t>
            </a:r>
            <a:endParaRPr lang="ru-RU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2359907"/>
              </p:ext>
            </p:extLst>
          </p:nvPr>
        </p:nvGraphicFramePr>
        <p:xfrm>
          <a:off x="467544" y="980728"/>
          <a:ext cx="7704856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5064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750"/>
            <a:ext cx="9036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Исполнение </a:t>
            </a:r>
            <a:r>
              <a:rPr lang="ru-RU" sz="16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утвержденной инвестиционной программы</a:t>
            </a:r>
          </a:p>
          <a:p>
            <a:pPr algn="ctr"/>
            <a:r>
              <a:rPr lang="ru-RU" sz="16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на 20</a:t>
            </a:r>
            <a:r>
              <a:rPr lang="en-US" sz="16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6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1 год (млн. тенге)</a:t>
            </a:r>
            <a:endParaRPr lang="ru-RU" sz="16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870038"/>
              </p:ext>
            </p:extLst>
          </p:nvPr>
        </p:nvGraphicFramePr>
        <p:xfrm>
          <a:off x="323528" y="764704"/>
          <a:ext cx="8640961" cy="5992831"/>
        </p:xfrm>
        <a:graphic>
          <a:graphicData uri="http://schemas.openxmlformats.org/drawingml/2006/table">
            <a:tbl>
              <a:tblPr/>
              <a:tblGrid>
                <a:gridCol w="608639"/>
                <a:gridCol w="2948899"/>
                <a:gridCol w="800513"/>
                <a:gridCol w="639648"/>
                <a:gridCol w="1013405"/>
                <a:gridCol w="803940"/>
                <a:gridCol w="968679"/>
                <a:gridCol w="857238"/>
              </a:tblGrid>
              <a:tr h="40325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№ п/п</a:t>
                      </a: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Наименование раздела инвестиционной программы</a:t>
                      </a: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ед.изм.</a:t>
                      </a: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</a:t>
                      </a: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65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кол-во</a:t>
                      </a: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Сумма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кол-во</a:t>
                      </a: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Сумма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022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Водозаборные и насосные сооружения </a:t>
                      </a: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объект</a:t>
                      </a: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1245,6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1179,7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3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Здания и сооружения</a:t>
                      </a: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объект</a:t>
                      </a: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66,6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119,8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22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Реконструкция водопроводных сетей</a:t>
                      </a: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п.м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13 881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633,7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27 363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684,1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22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Реконструкция канализационных сетей</a:t>
                      </a: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п.м.</a:t>
                      </a: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3 404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631,4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3 404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648,8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22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Прочистка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(промывка) канализационного коллектора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п.м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1 200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72,9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1 200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72,9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769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Модернизация и благоустройство Очистных сооружений канализации</a:t>
                      </a: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объект</a:t>
                      </a: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769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Внедрение технологического и энергетического оборудования</a:t>
                      </a: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шт.</a:t>
                      </a: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2 393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383,7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3 055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460,8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37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212" marR="5212" marT="5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Итого:</a:t>
                      </a: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3044,3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3226,5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212" marR="5212" marT="5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30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323528" y="4479350"/>
            <a:ext cx="4108572" cy="203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86" tIns="47893" rIns="95786" bIns="47893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водопроводных сооружений </a:t>
            </a:r>
            <a:r>
              <a:rPr lang="ru-RU" altLang="ru-RU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Кумешбулак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обеспечения водой вновь строящихся микрорайонов г. Шымкент согласно Генплана. Обеспечена питьевой водой  северная часть г. Шымкента в комплексе «Шымкент Сити» и микрорайоны Туран,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Ынтымак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Нуршуак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Асар-2,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общей численностью населения 120 000 человек. Увеличена мощность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Комеш-Булакского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водозабора на 20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/м3</a:t>
            </a:r>
            <a:endParaRPr lang="ru-RU" altLang="ru-RU" sz="1200" b="1" dirty="0">
              <a:solidFill>
                <a:srgbClr val="002060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71681"/>
            <a:ext cx="82089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ctr"/>
            <a:r>
              <a:rPr lang="ru-RU" sz="1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Реализованные проекты по «Водозаборные и насосные </a:t>
            </a:r>
            <a:r>
              <a:rPr lang="ru-RU" sz="1600" b="1" dirty="0" smtClean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сооружения»</a:t>
            </a:r>
            <a:endParaRPr lang="ru-RU" sz="1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1026" name="Picture 2" descr="\\192.168.14.35\сми 2020 (статьи)\2021\июнь 21\фото\комеш булак\Snapshot_2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378" y="4005064"/>
            <a:ext cx="4306118" cy="25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Kydyrbaev\Downloads\WhatsApp Image 2021-07-27 at 10.27.0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5449"/>
            <a:ext cx="4108572" cy="371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Kydyrbaev\Downloads\WhatsApp Image 2021-07-27 at 10.27.0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378" y="765449"/>
            <a:ext cx="4306117" cy="309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29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219703" y="5170106"/>
            <a:ext cx="4374959" cy="14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86" tIns="47893" rIns="95786" bIns="47893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насосной 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станции 2-го подъема на водоводе №3 на территории НС 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Карасу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alt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стабильного поддержания давления воды  в сети с целью бесперебойного обеспечения питьевой водой население. Замена электронасосов  на </a:t>
            </a:r>
            <a:r>
              <a:rPr lang="ru-RU" altLang="ru-RU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энергоэффективные</a:t>
            </a:r>
            <a:r>
              <a:rPr lang="ru-RU" alt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насосы не снижая производительность и высоту подъема. Снижение удельной нормы электроэнергии от 0,062 до 0,061 кВт/м3</a:t>
            </a:r>
          </a:p>
        </p:txBody>
      </p:sp>
      <p:pic>
        <p:nvPicPr>
          <p:cNvPr id="5122" name="Picture 2" descr="\\192.168.14.35\файлы для планерки\Булан\Нурислам\Суреттер\1. Строительство насосной станции 2 под на водоводе 3 НС Карасу\WhatsApp Image 2021-07-21 at 17.45.1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2001"/>
            <a:ext cx="4392487" cy="44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192.168.14.35\файлы для планерки\Булан\Нурислам\Суреттер\1. Строительство насосной станции 2 под на водоводе 3 НС Карасу\WhatsApp Image 2021-07-21 at 17.45.1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61" y="793791"/>
            <a:ext cx="4236635" cy="31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192.168.14.35\файлы для планерки\Булан\Нурислам\Суреттер\1. Строительство насосной станции 2 под на водоводе 3 НС Карасу\WhatsApp Image 2021-07-21 at 17.45.2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43" y="4077072"/>
            <a:ext cx="4248953" cy="254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7544" y="271681"/>
            <a:ext cx="82089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ctr"/>
            <a:r>
              <a:rPr lang="ru-RU" sz="1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Реализованные проекты по «Водозаборные и насосные </a:t>
            </a:r>
            <a:r>
              <a:rPr lang="ru-RU" sz="1600" b="1" dirty="0" smtClean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сооружения»</a:t>
            </a:r>
            <a:endParaRPr lang="ru-RU" sz="1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847812"/>
      </p:ext>
    </p:extLst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jpeg"/></Relationships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224">
    <a:dk1>
      <a:sysClr val="windowText" lastClr="000000"/>
    </a:dk1>
    <a:lt1>
      <a:sysClr val="window" lastClr="FFFFFF"/>
    </a:lt1>
    <a:dk2>
      <a:srgbClr val="F3642C"/>
    </a:dk2>
    <a:lt2>
      <a:srgbClr val="E4E9EF"/>
    </a:lt2>
    <a:accent1>
      <a:srgbClr val="3F1D5A"/>
    </a:accent1>
    <a:accent2>
      <a:srgbClr val="F79E28"/>
    </a:accent2>
    <a:accent3>
      <a:srgbClr val="272063"/>
    </a:accent3>
    <a:accent4>
      <a:srgbClr val="70C6DB"/>
    </a:accent4>
    <a:accent5>
      <a:srgbClr val="214461"/>
    </a:accent5>
    <a:accent6>
      <a:srgbClr val="758085"/>
    </a:accent6>
    <a:hlink>
      <a:srgbClr val="F3642C"/>
    </a:hlink>
    <a:folHlink>
      <a:srgbClr val="B2B2B2"/>
    </a:folHlink>
  </a:clrScheme>
  <a:fontScheme name="Century Gothic">
    <a:majorFont>
      <a:latin typeface="Century Gothic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entury Gothic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xecutiv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17416</TotalTime>
  <Words>4854</Words>
  <Application>Microsoft Office PowerPoint</Application>
  <PresentationFormat>Экран (4:3)</PresentationFormat>
  <Paragraphs>1006</Paragraphs>
  <Slides>48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1" baseType="lpstr">
      <vt:lpstr>Воздушный поток</vt:lpstr>
      <vt:lpstr>7_Тема Office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Инвестиции Европейского банка реконструкции и развития в модернизацию водопроводно-канализационного хозяйства г.Шымкент</dc:title>
  <dc:creator>заманбек</dc:creator>
  <cp:lastModifiedBy>Bahtiyr Kydyrbaev</cp:lastModifiedBy>
  <cp:revision>1612</cp:revision>
  <cp:lastPrinted>2022-04-27T09:02:34Z</cp:lastPrinted>
  <dcterms:created xsi:type="dcterms:W3CDTF">2016-06-15T04:31:55Z</dcterms:created>
  <dcterms:modified xsi:type="dcterms:W3CDTF">2022-04-28T11:32:58Z</dcterms:modified>
</cp:coreProperties>
</file>